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sldIdLst>
    <p:sldId id="256" r:id="rId3"/>
    <p:sldId id="280" r:id="rId4"/>
    <p:sldId id="279" r:id="rId5"/>
    <p:sldId id="269" r:id="rId6"/>
    <p:sldId id="272" r:id="rId7"/>
    <p:sldId id="274" r:id="rId8"/>
    <p:sldId id="264" r:id="rId9"/>
    <p:sldId id="281" r:id="rId10"/>
    <p:sldId id="265" r:id="rId11"/>
    <p:sldId id="282" r:id="rId12"/>
    <p:sldId id="267" r:id="rId13"/>
    <p:sldId id="283" r:id="rId14"/>
    <p:sldId id="275" r:id="rId15"/>
    <p:sldId id="278" r:id="rId16"/>
    <p:sldId id="276" r:id="rId17"/>
    <p:sldId id="277" r:id="rId18"/>
    <p:sldId id="262" r:id="rId1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70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90C2051-1A7D-4904-B4C5-AA70F67E5BB2}" type="datetimeFigureOut">
              <a:rPr lang="ru-RU" smtClean="0"/>
              <a:t>22.04.2020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1039272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90C2051-1A7D-4904-B4C5-AA70F67E5BB2}" type="datetimeFigureOut">
              <a:rPr lang="ru-RU" smtClean="0"/>
              <a:t>22.04.2020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1966259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90C2051-1A7D-4904-B4C5-AA70F67E5BB2}" type="datetimeFigureOut">
              <a:rPr lang="ru-RU" smtClean="0"/>
              <a:t>22.04.2020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8856829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sp>
        <p:nvSpPr>
          <p:cNvPr id="117" name="Slide Number"/>
          <p:cNvSpPr>
            <a:spLocks noGrp="1"/>
          </p:cNvSpPr>
          <p:nvPr>
            <p:ph type="sldNum" sz="quarter" idx="2"/>
          </p:nvPr>
        </p:nvSpPr>
        <p:spPr>
          <a:prstGeom prst="rect">
            <a:avLst/>
          </a:prstGeom>
        </p:spPr>
        <p:txBody>
          <a:bodyPr/>
          <a:lstStyle/>
          <a:p>
            <a:fld id="{86CB4B4D-7CA3-9044-876B-883B54F8677D}" type="slidenum">
              <a:rPr/>
              <a:pPr/>
              <a:t>‹#›</a:t>
            </a:fld>
            <a:endParaRPr/>
          </a:p>
        </p:txBody>
      </p:sp>
    </p:spTree>
    <p:extLst>
      <p:ext uri="{BB962C8B-B14F-4D97-AF65-F5344CB8AC3E}">
        <p14:creationId xmlns:p14="http://schemas.microsoft.com/office/powerpoint/2010/main" val="338598124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5141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967013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1499177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3823407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595952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8472964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17586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90C2051-1A7D-4904-B4C5-AA70F67E5BB2}" type="datetimeFigureOut">
              <a:rPr lang="ru-RU" smtClean="0"/>
              <a:t>22.04.2020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33699705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687338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8202274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649833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033632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90C2051-1A7D-4904-B4C5-AA70F67E5BB2}" type="datetimeFigureOut">
              <a:rPr lang="ru-RU" smtClean="0"/>
              <a:t>22.04.2020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3139010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90C2051-1A7D-4904-B4C5-AA70F67E5BB2}" type="datetimeFigureOut">
              <a:rPr lang="ru-RU" smtClean="0"/>
              <a:t>22.04.2020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1370864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90C2051-1A7D-4904-B4C5-AA70F67E5BB2}" type="datetimeFigureOut">
              <a:rPr lang="ru-RU" smtClean="0"/>
              <a:t>22.04.2020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2229498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90C2051-1A7D-4904-B4C5-AA70F67E5BB2}" type="datetimeFigureOut">
              <a:rPr lang="ru-RU" smtClean="0"/>
              <a:t>22.04.2020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480430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90C2051-1A7D-4904-B4C5-AA70F67E5BB2}" type="datetimeFigureOut">
              <a:rPr lang="ru-RU" smtClean="0"/>
              <a:t>22.04.2020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2437228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B90C2051-1A7D-4904-B4C5-AA70F67E5BB2}" type="datetimeFigureOut">
              <a:rPr lang="ru-RU" smtClean="0"/>
              <a:t>22.04.2020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3717545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B90C2051-1A7D-4904-B4C5-AA70F67E5BB2}" type="datetimeFigureOut">
              <a:rPr lang="ru-RU" smtClean="0"/>
              <a:t>22.04.2020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BEF7573-3DDD-401C-B6A2-8D8F6413A529}" type="slidenum">
              <a:rPr lang="ru-RU" smtClean="0"/>
              <a:t>‹#›</a:t>
            </a:fld>
            <a:endParaRPr lang="ru-RU"/>
          </a:p>
        </p:txBody>
      </p:sp>
    </p:spTree>
    <p:extLst>
      <p:ext uri="{BB962C8B-B14F-4D97-AF65-F5344CB8AC3E}">
        <p14:creationId xmlns:p14="http://schemas.microsoft.com/office/powerpoint/2010/main" val="3275227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0C2051-1A7D-4904-B4C5-AA70F67E5BB2}" type="datetimeFigureOut">
              <a:rPr lang="ru-RU" smtClean="0"/>
              <a:t>22.04.2020</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BEF7573-3DDD-401C-B6A2-8D8F6413A529}" type="slidenum">
              <a:rPr lang="ru-RU" smtClean="0"/>
              <a:t>‹#›</a:t>
            </a:fld>
            <a:endParaRPr lang="ru-RU"/>
          </a:p>
        </p:txBody>
      </p:sp>
    </p:spTree>
    <p:extLst>
      <p:ext uri="{BB962C8B-B14F-4D97-AF65-F5344CB8AC3E}">
        <p14:creationId xmlns:p14="http://schemas.microsoft.com/office/powerpoint/2010/main" val="10043740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2BB254-009F-452D-972F-8F4CE4F10AE4}" type="datetimeFigureOut">
              <a:rPr lang="ru-RU" smtClean="0">
                <a:solidFill>
                  <a:prstClr val="black">
                    <a:tint val="75000"/>
                  </a:prstClr>
                </a:solidFill>
              </a:rPr>
              <a:pPr/>
              <a:t>22.04.2020</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0FD799-F66E-4973-B4EC-AC4848FDEA66}"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8520286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4322618"/>
            <a:ext cx="12192000" cy="1197034"/>
          </a:xfrm>
          <a:prstGeom prst="rect">
            <a:avLst/>
          </a:prstGeom>
          <a:solidFill>
            <a:srgbClr val="BDD7E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2"/>
          <p:cNvSpPr txBox="1">
            <a:spLocks/>
          </p:cNvSpPr>
          <p:nvPr/>
        </p:nvSpPr>
        <p:spPr>
          <a:xfrm>
            <a:off x="2935697" y="4545418"/>
            <a:ext cx="6003533" cy="501910"/>
          </a:xfrm>
          <a:prstGeom prst="rect">
            <a:avLst/>
          </a:prstGeom>
        </p:spPr>
        <p:txBody>
          <a:bodyPr vert="horz" wrap="square" lIns="0" tIns="9376" rIns="0" bIns="0" rtlCol="0">
            <a:spAutoFit/>
          </a:bodyPr>
          <a:lstStyle>
            <a:lvl1pPr marL="0" marR="0" indent="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1pPr>
            <a:lvl2pPr marL="0" marR="0" indent="2286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2pPr>
            <a:lvl3pPr marL="0" marR="0" indent="4572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3pPr>
            <a:lvl4pPr marL="0" marR="0" indent="6858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4pPr>
            <a:lvl5pPr marL="0" marR="0" indent="9144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5pPr>
            <a:lvl6pPr marL="0" marR="0" indent="11430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6pPr>
            <a:lvl7pPr marL="0" marR="0" indent="13716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7pPr>
            <a:lvl8pPr marL="0" marR="0" indent="16002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8pPr>
            <a:lvl9pPr marL="0" marR="0" indent="1828800" algn="l" defTabSz="584200" rtl="0" latinLnBrk="0">
              <a:lnSpc>
                <a:spcPct val="100000"/>
              </a:lnSpc>
              <a:spcBef>
                <a:spcPts val="0"/>
              </a:spcBef>
              <a:spcAft>
                <a:spcPts val="0"/>
              </a:spcAft>
              <a:buClrTx/>
              <a:buSzTx/>
              <a:buFontTx/>
              <a:buNone/>
              <a:tabLst/>
              <a:defRPr sz="4200" b="0" i="0" u="none" strike="noStrike" cap="none" spc="0" baseline="0">
                <a:ln>
                  <a:noFill/>
                </a:ln>
                <a:solidFill>
                  <a:srgbClr val="000000"/>
                </a:solidFill>
                <a:uFillTx/>
                <a:latin typeface="+mn-lt"/>
                <a:ea typeface="+mn-ea"/>
                <a:cs typeface="+mn-cs"/>
                <a:sym typeface="Helvetica Neue Light"/>
              </a:defRPr>
            </a:lvl9pPr>
          </a:lstStyle>
          <a:p>
            <a:pPr marL="893" algn="ctr">
              <a:spcBef>
                <a:spcPts val="74"/>
              </a:spcBef>
            </a:pPr>
            <a:r>
              <a:rPr lang="en-US" sz="3200" b="1" spc="-102" dirty="0">
                <a:solidFill>
                  <a:schemeClr val="tx1"/>
                </a:solidFill>
                <a:latin typeface="Arial" panose="020B0604020202020204" pitchFamily="34" charset="0"/>
                <a:cs typeface="Arial" panose="020B0604020202020204" pitchFamily="34" charset="0"/>
              </a:rPr>
              <a:t>NICHE PROJECTS</a:t>
            </a:r>
            <a:endParaRPr lang="ru-RU" sz="2250" b="1" spc="-102" dirty="0">
              <a:solidFill>
                <a:schemeClr val="tx1"/>
              </a:solidFill>
              <a:latin typeface="Arial" panose="020B0604020202020204" pitchFamily="34" charset="0"/>
              <a:cs typeface="Arial" panose="020B0604020202020204" pitchFamily="34" charset="0"/>
            </a:endParaRPr>
          </a:p>
        </p:txBody>
      </p:sp>
      <p:pic>
        <p:nvPicPr>
          <p:cNvPr id="1026" name="Picture 2" descr="АО «Национальная компания «KAZAKH INVEST» — ОЮЛ Союз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3338" y="1639467"/>
            <a:ext cx="5048250" cy="25717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7350297"/>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4522124" y="998403"/>
            <a:ext cx="7165572" cy="5468355"/>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Region:</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Pavlodar region</a:t>
            </a: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lang="en-US" sz="1400" dirty="0" smtClean="0">
                <a:solidFill>
                  <a:prstClr val="black"/>
                </a:solidFill>
                <a:latin typeface="Arial" panose="020B0604020202020204" pitchFamily="34" charset="0"/>
                <a:cs typeface="Arial" panose="020B0604020202020204" pitchFamily="34" charset="0"/>
              </a:rPr>
              <a:t>Light</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Company (initiator</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StroiBioResurs</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LLP</a:t>
            </a: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overview:</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project assumes production of high-quality parquet boards and furniture for export to the US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market</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cost</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15-20 </a:t>
            </a:r>
            <a:r>
              <a:rPr kumimoji="0" lang="en-US" sz="14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mln</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USD</a:t>
            </a: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Product</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high-quality parquet boards and furniture </a:t>
            </a: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Capacity of the project</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400" b="1" i="0" u="none" strike="noStrike" kern="1200" cap="none" spc="0" normalizeH="0" baseline="0" noProof="0" dirty="0" smtClean="0">
                <a:ln>
                  <a:noFill/>
                </a:ln>
                <a:solidFill>
                  <a:srgbClr val="FF0000"/>
                </a:solidFill>
                <a:effectLst/>
                <a:uLnTx/>
                <a:uFillTx/>
                <a:latin typeface="Arial" panose="020B0604020202020204" pitchFamily="34" charset="0"/>
                <a:ea typeface="+mn-ea"/>
                <a:cs typeface="Arial" panose="020B0604020202020204" pitchFamily="34" charset="0"/>
              </a:rPr>
              <a:t> </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20 </a:t>
            </a:r>
            <a:r>
              <a:rPr kumimoji="0" lang="en-US" sz="14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thous</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m3</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Number of workplaces</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Competitive advantages or uniqueness of the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existing woodworking enterprise. They produce furniture blanks (</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semimanufactures</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and glued panels from solid birch, which have been successfully marketed in the Chinese market. Forest fund of Pavlodar region is 127.5 thousand ha. The annual volume of forest resources is from 10 to 15 thousand cubic meters. There is the possibility of increasing capacity due to the forest balance of the neighboring regions of Russia (the Novosibirsk forest fund is 6.49 million ha, Omsk - 5.95 million ha). The company plans to launch production of the end product, which is in high demand in the US market.</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Type of project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implementation</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E</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xpansion</a:t>
            </a:r>
            <a:endParaRPr kumimoji="0" lang="ru-RU"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status:</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Looking for strategic partner</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lvl="0" algn="ctr" defTabSz="957816">
              <a:buNone/>
              <a:defRPr/>
            </a:pPr>
            <a:r>
              <a:rPr lang="en-US" sz="2400" b="1" dirty="0" smtClean="0">
                <a:solidFill>
                  <a:prstClr val="black"/>
                </a:solidFill>
                <a:latin typeface="Arial" panose="020B0604020202020204" pitchFamily="34" charset="0"/>
                <a:cs typeface="Arial" panose="020B0604020202020204" pitchFamily="34" charset="0"/>
              </a:rPr>
              <a:t>PRODUCTION OF PARQUET BOARDS AND FURNITURE</a:t>
            </a:r>
          </a:p>
          <a:p>
            <a:pPr lvl="0" algn="ctr" defTabSz="957816">
              <a:buNone/>
              <a:defRPr/>
            </a:pP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6" descr="Картинки по запросу паркетная доск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662" y="1134197"/>
            <a:ext cx="3955751" cy="203844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41312" y="3422179"/>
            <a:ext cx="3344450"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Contacts</a:t>
            </a:r>
            <a:r>
              <a:rPr kumimoji="0" lang="ru-RU"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lang="en-US" sz="1200" b="1" dirty="0" smtClean="0">
                <a:solidFill>
                  <a:prstClr val="black"/>
                </a:solidFill>
                <a:latin typeface="Arial" pitchFamily="34" charset="0"/>
                <a:cs typeface="Arial" pitchFamily="34" charset="0"/>
              </a:rPr>
              <a:t>of</a:t>
            </a: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Kazakh</a:t>
            </a:r>
            <a:r>
              <a:rPr kumimoji="0" lang="ru-RU"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Invest:</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Regional director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smtClean="0">
                <a:ln>
                  <a:noFill/>
                </a:ln>
                <a:solidFill>
                  <a:prstClr val="black"/>
                </a:solidFill>
                <a:effectLst/>
                <a:uLnTx/>
                <a:uFillTx/>
                <a:latin typeface="Arial" pitchFamily="34" charset="0"/>
                <a:ea typeface="+mn-ea"/>
                <a:cs typeface="Arial" pitchFamily="34" charset="0"/>
              </a:rPr>
              <a:t>Daniyarov</a:t>
            </a: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en-US" sz="1200" b="1" i="0" u="none" strike="noStrike" kern="1200" cap="none" spc="0" normalizeH="0" baseline="0" noProof="0" dirty="0" err="1" smtClean="0">
                <a:ln>
                  <a:noFill/>
                </a:ln>
                <a:solidFill>
                  <a:prstClr val="black"/>
                </a:solidFill>
                <a:effectLst/>
                <a:uLnTx/>
                <a:uFillTx/>
                <a:latin typeface="Arial" pitchFamily="34" charset="0"/>
                <a:ea typeface="+mn-ea"/>
                <a:cs typeface="Arial" pitchFamily="34" charset="0"/>
              </a:rPr>
              <a:t>Madiyar</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+7</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701 397 61 71</a:t>
            </a:r>
          </a:p>
          <a:p>
            <a:pPr lvl="0" algn="ctr"/>
            <a:r>
              <a:rPr lang="en-US" sz="1200" dirty="0">
                <a:solidFill>
                  <a:prstClr val="black"/>
                </a:solidFill>
                <a:latin typeface="Arial" pitchFamily="34" charset="0"/>
                <a:cs typeface="Arial" pitchFamily="34" charset="0"/>
              </a:rPr>
              <a:t>Director of the Department of Regional Development, Interaction and Monitoring </a:t>
            </a: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cxnSp>
        <p:nvCxnSpPr>
          <p:cNvPr id="10" name="Прямая соединительная линия 9"/>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10115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479180" y="1260487"/>
            <a:ext cx="8413286" cy="5055422"/>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Region: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Zhambyl region</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Branch: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Construction Industry</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Name of the company: </a:t>
            </a:r>
            <a:r>
              <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AyKo</a:t>
            </a:r>
            <a:r>
              <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LLP</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Description: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Production of building bricks and medical oxygen</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cost: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20,4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million USD</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Output </a:t>
            </a: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products: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clinker-pavers, roofing tiles, facade ceramic tiles, medical oxygen.</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capacity: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40 million pieces of facial ceramic products</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Workplaces: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up to 150 people</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Competitive advantages or uniqueness of the project: the field is unique in its kind, since the quality of raw materials is one of the best in the southern part of the Republic of Kazakhstan.</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Type of project (new, expansion, the next stage, Reinvest, greenfield &amp; brownfield):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Expanding</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status: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There is a proven (YUZHKAZNEDRA) quarry, the </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Zhaksylyk</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loam deposit in the T. </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Ryskulov</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area (100 km from the Taraz city) with a reserve of 1.5 million cubic meters. loam suitable for brick production. </a:t>
            </a:r>
            <a:r>
              <a:rPr kumimoji="0" lang="en-US" altLang="kk-KZ"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date, there is a plant for the production of building bricks of the M100 brand with an annual volume of 10,000,000 bricks per year with a total production base of 50 thousand square </a:t>
            </a:r>
            <a:r>
              <a:rPr kumimoji="0" lang="en-US" altLang="kk-KZ"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meters.</a:t>
            </a:r>
            <a:endParaRPr kumimoji="0" lang="ru-RU" altLang="kk-KZ"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EXPANSION AND MODERNIZATION OF THE EXISTING BRICK FACTORY</a:t>
            </a: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Picture 2" descr="Картинки по запросу кирпичи">
            <a:extLst>
              <a:ext uri="{FF2B5EF4-FFF2-40B4-BE49-F238E27FC236}">
                <a16:creationId xmlns:a16="http://schemas.microsoft.com/office/drawing/2014/main" id="{29BB51A8-9E54-47B9-BFD9-5F46ACC2D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923" y="1506409"/>
            <a:ext cx="2494158" cy="1966547"/>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343822" y="3768761"/>
            <a:ext cx="2866359" cy="1754326"/>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Invest:</a:t>
            </a:r>
            <a:r>
              <a:rPr lang="en-US" sz="1200" dirty="0">
                <a:solidFill>
                  <a:prstClr val="black"/>
                </a:solidFill>
                <a:latin typeface="Arial" pitchFamily="34" charset="0"/>
                <a:cs typeface="Arial" pitchFamily="34" charset="0"/>
              </a:rPr>
              <a:t> </a:t>
            </a:r>
          </a:p>
          <a:p>
            <a:pPr lvl="0" algn="ctr">
              <a:defRPr/>
            </a:pPr>
            <a:r>
              <a:rPr lang="en-US" sz="1200" dirty="0" smtClean="0">
                <a:solidFill>
                  <a:prstClr val="black"/>
                </a:solidFill>
                <a:latin typeface="Arial" pitchFamily="34" charset="0"/>
                <a:cs typeface="Arial" pitchFamily="34" charset="0"/>
              </a:rPr>
              <a:t>Regional director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Gering</a:t>
            </a:r>
            <a:r>
              <a:rPr kumimoji="0" lang="ru-RU"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Arnold</a:t>
            </a:r>
            <a:endPar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+7</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778</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929</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64</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32</a:t>
            </a:r>
            <a:endPar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endParaRPr lang="en-US" sz="1200" dirty="0" smtClean="0">
              <a:solidFill>
                <a:prstClr val="black"/>
              </a:solidFill>
              <a:latin typeface="Arial" pitchFamily="34" charset="0"/>
              <a:cs typeface="Arial" pitchFamily="34" charset="0"/>
            </a:endParaRPr>
          </a:p>
          <a:p>
            <a:pPr lvl="0" algn="ctr"/>
            <a:r>
              <a:rPr lang="en-US" sz="1200" b="1" dirty="0" err="1" smtClean="0">
                <a:solidFill>
                  <a:prstClr val="black"/>
                </a:solidFill>
                <a:latin typeface="Arial" pitchFamily="34" charset="0"/>
                <a:cs typeface="Arial" pitchFamily="34" charset="0"/>
              </a:rPr>
              <a:t>Akhmetov</a:t>
            </a:r>
            <a:r>
              <a:rPr lang="en-US" sz="1200" b="1" dirty="0" smtClean="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418577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2787052" y="840194"/>
            <a:ext cx="9404948" cy="5815245"/>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Region: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Zhambyl region</a:t>
            </a:r>
            <a:endPar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Branch: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Construction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a:t>
            </a:r>
            <a:endPar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Company </a:t>
            </a: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name: </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3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Azmina</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-marble</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LLP</a:t>
            </a:r>
            <a:endPar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description: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Modernization of the existing production for the extraction and processing of marble and the production of marble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products</a:t>
            </a:r>
            <a:endPar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a:t>
            </a: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cost: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$ 11.8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Million</a:t>
            </a:r>
            <a:endPar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Products: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Marble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products</a:t>
            </a:r>
            <a:endPar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Capacity of </a:t>
            </a: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project:</a:t>
            </a:r>
          </a:p>
          <a:p>
            <a:pPr marL="171450" marR="0" lvl="0" indent="-17145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marble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blocks: 10,000 cubic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meters/year</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tile</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120 000 </a:t>
            </a:r>
            <a:r>
              <a:rPr kumimoji="0" lang="en-US" sz="13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sq.m</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./year</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Courier New" panose="02070309020205020404" pitchFamily="49" charset="0"/>
              <a:buChar char="o"/>
              <a:tabLst/>
              <a:defRPr/>
            </a:pP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other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products: 2,400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m3</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Number of </a:t>
            </a: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work places: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50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people</a:t>
            </a:r>
            <a:endPar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Competitive advantages or uniqueness of the project: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enterprise is operating, production, processing and shipment of finished products to consumers is in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progress</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Type of project implementation (new, expansion, next stage, reinvest, greenfield &amp; brownfield):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Expanding</a:t>
            </a:r>
            <a:endPar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status: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company produces 2 main and 2 side product type in marble deposit "</a:t>
            </a:r>
            <a:r>
              <a:rPr kumimoji="0" lang="en-US" sz="13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Karatau</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conditioning units, tiles, blades and other products made of marble. Conditioning units (i.e., without chipping and cracking) used for production of tiles, fireplaces, fountains, statues, railings, steps, etc. Tile has found wide application in finishing works (both internal and external). Dumps (substandard blocks) are used to make marble chips.</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expand activities, equipment upgrades are needed. There is project documentation (business plan, feasibility study, design and estimate documentation</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MODERNIZATION OF MARBLE MINING AND PROCESSING</a:t>
            </a: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Picture 12" descr="ÐÐ¾ÑÐ¾Ð¶ÐµÐµ Ð¸Ð·Ð¾Ð±ÑÐ°Ð¶ÐµÐ½Ð¸Ðµ"/>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89" y="965985"/>
            <a:ext cx="2242267" cy="1762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p:cNvSpPr txBox="1"/>
          <p:nvPr/>
        </p:nvSpPr>
        <p:spPr>
          <a:xfrm>
            <a:off x="431942" y="2977025"/>
            <a:ext cx="2109446" cy="1938992"/>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Invest:</a:t>
            </a:r>
            <a:r>
              <a:rPr lang="en-US" sz="1200" dirty="0">
                <a:solidFill>
                  <a:prstClr val="black"/>
                </a:solidFill>
                <a:latin typeface="Arial" pitchFamily="34" charset="0"/>
                <a:cs typeface="Arial" pitchFamily="34" charset="0"/>
              </a:rPr>
              <a:t> </a:t>
            </a:r>
          </a:p>
          <a:p>
            <a:pPr lvl="0" algn="ctr">
              <a:defRPr/>
            </a:pPr>
            <a:r>
              <a:rPr lang="en-US" sz="1200" dirty="0" smtClean="0">
                <a:solidFill>
                  <a:prstClr val="black"/>
                </a:solidFill>
                <a:latin typeface="Arial" pitchFamily="34" charset="0"/>
                <a:cs typeface="Arial" pitchFamily="34" charset="0"/>
              </a:rPr>
              <a:t>Regional director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Gering</a:t>
            </a:r>
            <a:r>
              <a:rPr kumimoji="0" lang="ru-RU"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Arnold</a:t>
            </a:r>
            <a:endPar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+7</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778</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929</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64</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32</a:t>
            </a:r>
            <a:endPar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endParaRPr lang="en-US" sz="1200" dirty="0" smtClean="0">
              <a:solidFill>
                <a:prstClr val="black"/>
              </a:solidFill>
              <a:latin typeface="Arial" pitchFamily="34" charset="0"/>
              <a:cs typeface="Arial" pitchFamily="34" charset="0"/>
            </a:endParaRPr>
          </a:p>
          <a:p>
            <a:pPr lvl="0" algn="ctr"/>
            <a:r>
              <a:rPr lang="en-US" sz="1200" b="1" dirty="0" err="1" smtClean="0">
                <a:solidFill>
                  <a:prstClr val="black"/>
                </a:solidFill>
                <a:latin typeface="Arial" pitchFamily="34" charset="0"/>
                <a:cs typeface="Arial" pitchFamily="34" charset="0"/>
              </a:rPr>
              <a:t>Akhmetov</a:t>
            </a:r>
            <a:r>
              <a:rPr lang="en-US" sz="1200" b="1" dirty="0" smtClean="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826562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514977" y="1051807"/>
            <a:ext cx="8625684" cy="6426182"/>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Region: </a:t>
            </a:r>
            <a:r>
              <a:rPr kumimoji="0" lang="en-US" sz="1600" b="0" i="0" u="none" strike="noStrike" kern="120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Shymkent</a:t>
            </a:r>
            <a:endPar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Отрасль</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Tourism</a:t>
            </a:r>
            <a:endPar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Company name</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600" dirty="0" err="1">
                <a:solidFill>
                  <a:prstClr val="black"/>
                </a:solidFill>
                <a:latin typeface="Arial" panose="020B0604020202020204" pitchFamily="34" charset="0"/>
                <a:cs typeface="Arial" panose="020B0604020202020204" pitchFamily="34" charset="0"/>
              </a:rPr>
              <a:t>DaniNan</a:t>
            </a:r>
            <a:r>
              <a:rPr lang="en-US" sz="1600" dirty="0">
                <a:solidFill>
                  <a:prstClr val="black"/>
                </a:solidFill>
                <a:latin typeface="Arial" panose="020B0604020202020204" pitchFamily="34" charset="0"/>
                <a:cs typeface="Arial" panose="020B0604020202020204" pitchFamily="34" charset="0"/>
              </a:rPr>
              <a:t> LLP (Kazakhstan</a:t>
            </a:r>
            <a:r>
              <a:rPr lang="en-US" sz="1600" dirty="0" smtClean="0">
                <a:solidFill>
                  <a:prstClr val="black"/>
                </a:solidFill>
                <a:latin typeface="Arial" panose="020B0604020202020204" pitchFamily="34" charset="0"/>
                <a:cs typeface="Arial" panose="020B0604020202020204" pitchFamily="34" charset="0"/>
              </a:rPr>
              <a:t>)</a:t>
            </a:r>
          </a:p>
          <a:p>
            <a:pPr marL="171450" lvl="0" indent="-171450" algn="l">
              <a:lnSpc>
                <a:spcPct val="150000"/>
              </a:lnSpc>
              <a:spcBef>
                <a:spcPts val="0"/>
              </a:spcBef>
              <a:buFont typeface="Wingdings" panose="05000000000000000000" pitchFamily="2" charset="2"/>
              <a:buChar char="Ø"/>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Project description: </a:t>
            </a:r>
            <a:r>
              <a:rPr lang="en-US" sz="1600" dirty="0">
                <a:solidFill>
                  <a:prstClr val="black"/>
                </a:solidFill>
                <a:latin typeface="Arial" panose="020B0604020202020204" pitchFamily="34" charset="0"/>
                <a:cs typeface="Arial" panose="020B0604020202020204" pitchFamily="34" charset="0"/>
              </a:rPr>
              <a:t>Construction of a modern shopping </a:t>
            </a:r>
            <a:r>
              <a:rPr lang="en-US" sz="1600" dirty="0" smtClean="0">
                <a:solidFill>
                  <a:prstClr val="black"/>
                </a:solidFill>
                <a:latin typeface="Arial" panose="020B0604020202020204" pitchFamily="34" charset="0"/>
                <a:cs typeface="Arial" panose="020B0604020202020204" pitchFamily="34" charset="0"/>
              </a:rPr>
              <a:t>mall </a:t>
            </a:r>
            <a:r>
              <a:rPr lang="en-US" sz="1600" dirty="0">
                <a:solidFill>
                  <a:prstClr val="black"/>
                </a:solidFill>
                <a:latin typeface="Arial" panose="020B0604020202020204" pitchFamily="34" charset="0"/>
                <a:cs typeface="Arial" panose="020B0604020202020204" pitchFamily="34" charset="0"/>
              </a:rPr>
              <a:t>(</a:t>
            </a:r>
            <a:r>
              <a:rPr lang="en-US" sz="1600" dirty="0" smtClean="0">
                <a:solidFill>
                  <a:prstClr val="black"/>
                </a:solidFill>
                <a:latin typeface="Arial" panose="020B0604020202020204" pitchFamily="34" charset="0"/>
                <a:cs typeface="Arial" panose="020B0604020202020204" pitchFamily="34" charset="0"/>
              </a:rPr>
              <a:t>Mega Planet-TSUM complex)</a:t>
            </a:r>
            <a:endPar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Project cost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600" dirty="0" smtClean="0">
                <a:solidFill>
                  <a:prstClr val="black"/>
                </a:solidFill>
                <a:latin typeface="Arial" panose="020B0604020202020204" pitchFamily="34" charset="0"/>
                <a:cs typeface="Arial" panose="020B0604020202020204" pitchFamily="34" charset="0"/>
              </a:rPr>
              <a:t>$100</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million</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USD</a:t>
            </a:r>
            <a:endPar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Project capacity</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endPar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Workplaces</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endPar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indent="-171450" algn="l">
              <a:lnSpc>
                <a:spcPct val="150000"/>
              </a:lnSpc>
              <a:spcBef>
                <a:spcPts val="0"/>
              </a:spcBef>
              <a:buFont typeface="Wingdings" panose="05000000000000000000" pitchFamily="2" charset="2"/>
              <a:buChar char="Ø"/>
            </a:pPr>
            <a:r>
              <a:rPr lang="en-US" sz="1600" b="1" dirty="0">
                <a:solidFill>
                  <a:prstClr val="black"/>
                </a:solidFill>
                <a:latin typeface="Arial" panose="020B0604020202020204" pitchFamily="34" charset="0"/>
                <a:cs typeface="Arial" panose="020B0604020202020204" pitchFamily="34" charset="0"/>
              </a:rPr>
              <a:t>Competitive advantages or uniqueness of the </a:t>
            </a:r>
            <a:r>
              <a:rPr lang="en-US" sz="1600" b="1" dirty="0" smtClean="0">
                <a:solidFill>
                  <a:prstClr val="black"/>
                </a:solidFill>
                <a:latin typeface="Arial" panose="020B0604020202020204" pitchFamily="34" charset="0"/>
                <a:cs typeface="Arial" panose="020B0604020202020204" pitchFamily="34" charset="0"/>
              </a:rPr>
              <a:t>project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one of the largest </a:t>
            </a:r>
            <a:r>
              <a:rPr lang="en-US" sz="1600" dirty="0" smtClean="0">
                <a:latin typeface="Arial" panose="020B0604020202020204" pitchFamily="34" charset="0"/>
                <a:cs typeface="Arial" panose="020B0604020202020204" pitchFamily="34" charset="0"/>
              </a:rPr>
              <a:t>shopping mall </a:t>
            </a:r>
            <a:r>
              <a:rPr lang="en-US" sz="1600" dirty="0">
                <a:latin typeface="Arial" panose="020B0604020202020204" pitchFamily="34" charset="0"/>
                <a:cs typeface="Arial" panose="020B0604020202020204" pitchFamily="34" charset="0"/>
              </a:rPr>
              <a:t>in Kazakhstan and Central </a:t>
            </a:r>
            <a:r>
              <a:rPr lang="en-US" sz="1600" dirty="0" smtClean="0">
                <a:latin typeface="Arial" panose="020B0604020202020204" pitchFamily="34" charset="0"/>
                <a:cs typeface="Arial" panose="020B0604020202020204" pitchFamily="34" charset="0"/>
              </a:rPr>
              <a:t>Asia</a:t>
            </a:r>
            <a:endParaRPr lang="ru-RU" sz="1600" dirty="0">
              <a:solidFill>
                <a:prstClr val="black"/>
              </a:solidFill>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pPr>
            <a:r>
              <a:rPr lang="en-US" sz="1600" b="1" dirty="0">
                <a:solidFill>
                  <a:prstClr val="black"/>
                </a:solidFill>
                <a:latin typeface="Arial" panose="020B0604020202020204" pitchFamily="34" charset="0"/>
                <a:cs typeface="Arial" panose="020B0604020202020204" pitchFamily="34" charset="0"/>
              </a:rPr>
              <a:t>Type of project </a:t>
            </a:r>
            <a:r>
              <a:rPr lang="en-US" sz="1600" b="1" dirty="0" smtClean="0">
                <a:solidFill>
                  <a:prstClr val="black"/>
                </a:solidFill>
                <a:latin typeface="Arial" panose="020B0604020202020204" pitchFamily="34" charset="0"/>
                <a:cs typeface="Arial" panose="020B0604020202020204" pitchFamily="34" charset="0"/>
              </a:rPr>
              <a:t>implementation </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lang="en-US" sz="1600" b="1" i="1" dirty="0">
                <a:solidFill>
                  <a:prstClr val="black"/>
                </a:solidFill>
                <a:latin typeface="Arial" panose="020B0604020202020204" pitchFamily="34" charset="0"/>
                <a:cs typeface="Arial" panose="020B0604020202020204" pitchFamily="34" charset="0"/>
              </a:rPr>
              <a:t>new, expansion, next stage, reinvest</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600" b="1" i="1"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greenfield &amp; brownfield)</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kumimoji="0" lang="en-US" sz="1600" b="1" i="1"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600" dirty="0">
                <a:solidFill>
                  <a:prstClr val="black"/>
                </a:solidFill>
                <a:latin typeface="Arial" panose="020B0604020202020204" pitchFamily="34" charset="0"/>
                <a:cs typeface="Arial" panose="020B0604020202020204" pitchFamily="34" charset="0"/>
              </a:rPr>
              <a:t>E</a:t>
            </a:r>
            <a:r>
              <a:rPr lang="en-US" sz="1600" dirty="0" smtClean="0">
                <a:solidFill>
                  <a:prstClr val="black"/>
                </a:solidFill>
                <a:latin typeface="Arial" panose="020B0604020202020204" pitchFamily="34" charset="0"/>
                <a:cs typeface="Arial" panose="020B0604020202020204" pitchFamily="34" charset="0"/>
              </a:rPr>
              <a:t>xpansion</a:t>
            </a:r>
            <a:endPar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pPr>
            <a:r>
              <a:rPr lang="en-US" sz="1600" b="1" dirty="0">
                <a:ln w="0"/>
                <a:solidFill>
                  <a:prstClr val="black"/>
                </a:solidFill>
                <a:latin typeface="Arial" panose="020B0604020202020204" pitchFamily="34" charset="0"/>
                <a:cs typeface="Arial" panose="020B0604020202020204" pitchFamily="34" charset="0"/>
              </a:rPr>
              <a:t>Project </a:t>
            </a:r>
            <a:r>
              <a:rPr lang="en-US" sz="1600" b="1" dirty="0" smtClean="0">
                <a:ln w="0"/>
                <a:solidFill>
                  <a:prstClr val="black"/>
                </a:solidFill>
                <a:latin typeface="Arial" panose="020B0604020202020204" pitchFamily="34" charset="0"/>
                <a:cs typeface="Arial" panose="020B0604020202020204" pitchFamily="34" charset="0"/>
              </a:rPr>
              <a:t>status:</a:t>
            </a:r>
            <a:r>
              <a:rPr kumimoji="0" lang="ru-RU" sz="1600" b="1" i="0" u="none" strike="noStrike" kern="1200" cap="none" spc="0" normalizeH="0" baseline="0" noProof="0" dirty="0" smtClean="0">
                <a:ln w="0"/>
                <a:solidFill>
                  <a:prstClr val="black"/>
                </a:solidFill>
                <a:effectLst/>
                <a:uLnTx/>
                <a:uFillTx/>
                <a:latin typeface="Arial" panose="020B0604020202020204" pitchFamily="34" charset="0"/>
                <a:cs typeface="Arial" panose="020B0604020202020204" pitchFamily="34" charset="0"/>
              </a:rPr>
              <a:t> </a:t>
            </a:r>
            <a:r>
              <a:rPr lang="en-US" sz="1600" dirty="0">
                <a:ln w="0"/>
                <a:solidFill>
                  <a:prstClr val="black"/>
                </a:solidFill>
                <a:latin typeface="Arial" panose="020B0604020202020204" pitchFamily="34" charset="0"/>
                <a:cs typeface="Arial" panose="020B0604020202020204" pitchFamily="34" charset="0"/>
              </a:rPr>
              <a:t>Received state certificate for the unified land plot. Received a</a:t>
            </a:r>
            <a:r>
              <a:rPr lang="en-US" sz="1600" dirty="0" smtClean="0">
                <a:ln w="0"/>
                <a:solidFill>
                  <a:prstClr val="black"/>
                </a:solidFill>
                <a:latin typeface="Arial" panose="020B0604020202020204" pitchFamily="34" charset="0"/>
                <a:cs typeface="Arial" panose="020B0604020202020204" pitchFamily="34" charset="0"/>
              </a:rPr>
              <a:t>rchitectural </a:t>
            </a:r>
            <a:r>
              <a:rPr lang="en-US" sz="1600" dirty="0">
                <a:ln w="0"/>
                <a:solidFill>
                  <a:prstClr val="black"/>
                </a:solidFill>
                <a:latin typeface="Arial" panose="020B0604020202020204" pitchFamily="34" charset="0"/>
                <a:cs typeface="Arial" panose="020B0604020202020204" pitchFamily="34" charset="0"/>
              </a:rPr>
              <a:t>planning task. The design and estimate documentation is being implemented. The contractor is determined</a:t>
            </a:r>
            <a:r>
              <a:rPr lang="en-US" sz="1600" dirty="0" smtClean="0">
                <a:ln w="0"/>
                <a:solidFill>
                  <a:prstClr val="black"/>
                </a:solidFill>
                <a:latin typeface="Arial" panose="020B0604020202020204" pitchFamily="34" charset="0"/>
                <a:cs typeface="Arial" panose="020B0604020202020204" pitchFamily="34" charset="0"/>
              </a:rPr>
              <a:t>.</a:t>
            </a:r>
            <a:r>
              <a:rPr lang="ru-RU" sz="1600" dirty="0" smtClean="0">
                <a:ln w="0"/>
                <a:solidFill>
                  <a:prstClr val="black"/>
                </a:solidFill>
                <a:latin typeface="Arial" panose="020B0604020202020204" pitchFamily="34" charset="0"/>
                <a:cs typeface="Arial" panose="020B0604020202020204" pitchFamily="34" charset="0"/>
              </a:rPr>
              <a:t> </a:t>
            </a:r>
            <a:r>
              <a:rPr lang="en-US" sz="1600" dirty="0">
                <a:ln w="0"/>
                <a:solidFill>
                  <a:prstClr val="black"/>
                </a:solidFill>
                <a:latin typeface="Arial" panose="020B0604020202020204" pitchFamily="34" charset="0"/>
                <a:cs typeface="Arial" panose="020B0604020202020204" pitchFamily="34" charset="0"/>
              </a:rPr>
              <a:t>The project initiator is ready to invest 25% of the project cost</a:t>
            </a:r>
            <a:r>
              <a:rPr lang="en-US" sz="1600" dirty="0" smtClean="0">
                <a:ln w="0"/>
                <a:solidFill>
                  <a:prstClr val="black"/>
                </a:solidFill>
                <a:latin typeface="Arial" panose="020B0604020202020204" pitchFamily="34" charset="0"/>
                <a:cs typeface="Arial" panose="020B0604020202020204" pitchFamily="34" charset="0"/>
              </a:rPr>
              <a:t>.</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endParaRPr kumimoji="0" lang="ru-RU" sz="16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endParaRPr kumimoji="0" lang="ru-RU" sz="1600" b="0" i="0" u="none" strike="noStrike" kern="1200" cap="none" spc="0" normalizeH="0" baseline="0" noProof="0" dirty="0">
              <a:ln>
                <a:noFill/>
              </a:ln>
              <a:solidFill>
                <a:prstClr val="black"/>
              </a:solidFill>
              <a:effectLst/>
              <a:uLnTx/>
              <a:uFillTx/>
              <a:latin typeface="Times New Roman" pitchFamily="18" charset="0"/>
              <a:cs typeface="Times New Roman" pitchFamily="18"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endPar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CONSTRUCTION</a:t>
            </a:r>
            <a:r>
              <a:rPr kumimoji="0" lang="en-US" sz="2400" b="1" i="0" u="none" strike="noStrike" kern="1200" cap="none" spc="0" normalizeH="0" noProof="0" dirty="0" smtClean="0">
                <a:ln>
                  <a:noFill/>
                </a:ln>
                <a:solidFill>
                  <a:prstClr val="black"/>
                </a:solidFill>
                <a:effectLst/>
                <a:uLnTx/>
                <a:uFillTx/>
                <a:latin typeface="Arial" panose="020B0604020202020204" pitchFamily="34" charset="0"/>
                <a:ea typeface="+mn-ea"/>
                <a:cs typeface="Arial" panose="020B0604020202020204" pitchFamily="34" charset="0"/>
              </a:rPr>
              <a:t> OF SHOPPING MALL</a:t>
            </a:r>
            <a:r>
              <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0" name="Рисунок 9"/>
          <p:cNvPicPr>
            <a:picLocks/>
          </p:cNvPicPr>
          <p:nvPr/>
        </p:nvPicPr>
        <p:blipFill rotWithShape="1">
          <a:blip r:embed="rId3" cstate="print"/>
          <a:srcRect t="7905" r="3382"/>
          <a:stretch/>
        </p:blipFill>
        <p:spPr>
          <a:xfrm>
            <a:off x="216798" y="1051807"/>
            <a:ext cx="3298179" cy="2894551"/>
          </a:xfrm>
          <a:prstGeom prst="rect">
            <a:avLst/>
          </a:prstGeom>
          <a:ln>
            <a:noFill/>
          </a:ln>
          <a:effectLst>
            <a:softEdge rad="112500"/>
          </a:effectLst>
        </p:spPr>
      </p:pic>
      <p:sp>
        <p:nvSpPr>
          <p:cNvPr id="8" name="TextBox 7"/>
          <p:cNvSpPr txBox="1"/>
          <p:nvPr/>
        </p:nvSpPr>
        <p:spPr>
          <a:xfrm>
            <a:off x="157722" y="4092061"/>
            <a:ext cx="3423336" cy="1569660"/>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 director</a:t>
            </a:r>
          </a:p>
          <a:p>
            <a:pPr lvl="0" algn="ctr"/>
            <a:r>
              <a:rPr lang="en-US" sz="1200" b="1" dirty="0" err="1">
                <a:solidFill>
                  <a:prstClr val="black"/>
                </a:solidFill>
                <a:latin typeface="Arial" panose="020B0604020202020204" pitchFamily="34" charset="0"/>
                <a:cs typeface="Arial" panose="020B0604020202020204" pitchFamily="34" charset="0"/>
              </a:rPr>
              <a:t>Kopaylov</a:t>
            </a:r>
            <a:r>
              <a:rPr lang="en-US" sz="1200" b="1" dirty="0">
                <a:solidFill>
                  <a:prstClr val="black"/>
                </a:solidFill>
                <a:latin typeface="Arial" panose="020B0604020202020204" pitchFamily="34" charset="0"/>
                <a:cs typeface="Arial" panose="020B0604020202020204" pitchFamily="34" charset="0"/>
              </a:rPr>
              <a:t> </a:t>
            </a:r>
            <a:r>
              <a:rPr lang="en-US" sz="1200" b="1" dirty="0" smtClean="0">
                <a:solidFill>
                  <a:prstClr val="black"/>
                </a:solidFill>
                <a:latin typeface="Arial" panose="020B0604020202020204" pitchFamily="34" charset="0"/>
                <a:cs typeface="Arial" panose="020B0604020202020204" pitchFamily="34" charset="0"/>
              </a:rPr>
              <a:t>Igor</a:t>
            </a:r>
            <a:endParaRPr lang="ru-RU" sz="1200" b="1" dirty="0" smtClean="0">
              <a:solidFill>
                <a:prstClr val="black"/>
              </a:solidFill>
              <a:latin typeface="Arial" panose="020B0604020202020204" pitchFamily="34" charset="0"/>
              <a:cs typeface="Arial" panose="020B0604020202020204"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a:t>
            </a:r>
            <a:r>
              <a:rPr lang="ru-RU" sz="1200" dirty="0">
                <a:solidFill>
                  <a:prstClr val="black"/>
                </a:solidFill>
                <a:latin typeface="Arial" panose="020B0604020202020204" pitchFamily="34" charset="0"/>
                <a:cs typeface="Arial" panose="020B0604020202020204" pitchFamily="34" charset="0"/>
              </a:rPr>
              <a:t>(701) 111 66 77 </a:t>
            </a:r>
            <a:endParaRPr lang="ru-RU" sz="1200" dirty="0" smtClean="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p>
          <a:p>
            <a:pPr lvl="0" algn="ct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621430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4" descr="Животноводческий комплекс КРС Гагаринский район Смоленская область ..."/>
          <p:cNvPicPr>
            <a:picLocks noChangeAspect="1" noChangeArrowheads="1"/>
          </p:cNvPicPr>
          <p:nvPr/>
        </p:nvPicPr>
        <p:blipFill>
          <a:blip r:embed="rId2" cstate="print"/>
          <a:srcRect/>
          <a:stretch>
            <a:fillRect/>
          </a:stretch>
        </p:blipFill>
        <p:spPr bwMode="auto">
          <a:xfrm>
            <a:off x="150703" y="978559"/>
            <a:ext cx="3855994" cy="2891289"/>
          </a:xfrm>
          <a:prstGeom prst="rect">
            <a:avLst/>
          </a:prstGeom>
          <a:ln>
            <a:noFill/>
          </a:ln>
          <a:effectLst>
            <a:softEdge rad="112500"/>
          </a:effectLst>
        </p:spPr>
      </p:pic>
      <p:sp>
        <p:nvSpPr>
          <p:cNvPr id="8" name="Прямоугольник 15"/>
          <p:cNvSpPr txBox="1">
            <a:spLocks/>
          </p:cNvSpPr>
          <p:nvPr/>
        </p:nvSpPr>
        <p:spPr>
          <a:xfrm>
            <a:off x="4006697" y="983742"/>
            <a:ext cx="8133964" cy="5364353"/>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lvl="0" indent="-171450" algn="l">
              <a:lnSpc>
                <a:spcPct val="150000"/>
              </a:lnSpc>
              <a:spcBef>
                <a:spcPts val="0"/>
              </a:spcBef>
              <a:buFont typeface="Wingdings" panose="05000000000000000000" pitchFamily="2" charset="2"/>
              <a:buChar char="Ø"/>
              <a:defRPr/>
            </a:pPr>
            <a:r>
              <a:rPr kumimoji="0" lang="en-US"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Region:</a:t>
            </a:r>
            <a:r>
              <a:rPr kumimoji="0" lang="kk-KZ"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sz="1600" dirty="0">
                <a:solidFill>
                  <a:prstClr val="black"/>
                </a:solidFill>
                <a:latin typeface="Arial" pitchFamily="34" charset="0"/>
                <a:ea typeface="Calibri" pitchFamily="34" charset="0"/>
                <a:cs typeface="Arial" pitchFamily="34" charset="0"/>
              </a:rPr>
              <a:t>Kyzylorda </a:t>
            </a:r>
            <a:r>
              <a:rPr lang="en-US" sz="1600" dirty="0" smtClean="0">
                <a:solidFill>
                  <a:prstClr val="black"/>
                </a:solidFill>
                <a:latin typeface="Arial" pitchFamily="34" charset="0"/>
                <a:ea typeface="Calibri" pitchFamily="34" charset="0"/>
                <a:cs typeface="Arial" pitchFamily="34" charset="0"/>
              </a:rPr>
              <a:t>region</a:t>
            </a:r>
            <a:endParaRPr kumimoji="0" lang="ru-RU"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endParaRPr>
          </a:p>
          <a:p>
            <a:pPr marL="171450" lvl="0" indent="-171450" algn="l">
              <a:lnSpc>
                <a:spcPct val="150000"/>
              </a:lnSpc>
              <a:spcBef>
                <a:spcPts val="0"/>
              </a:spcBef>
              <a:buFont typeface="Wingdings" panose="05000000000000000000" pitchFamily="2" charset="2"/>
              <a:buChar char="Ø"/>
              <a:defRPr/>
            </a:pPr>
            <a:r>
              <a:rPr kumimoji="0" lang="en-US"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Industry:</a:t>
            </a:r>
            <a:r>
              <a:rPr kumimoji="0" lang="kk-KZ"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sz="1600" noProof="0" dirty="0" err="1" smtClean="0">
                <a:solidFill>
                  <a:prstClr val="black"/>
                </a:solidFill>
                <a:latin typeface="Arial" pitchFamily="34" charset="0"/>
                <a:ea typeface="Calibri" pitchFamily="34" charset="0"/>
                <a:cs typeface="Arial" pitchFamily="34" charset="0"/>
              </a:rPr>
              <a:t>A</a:t>
            </a:r>
            <a:r>
              <a:rPr lang="en-US" sz="1600" dirty="0" err="1" smtClean="0">
                <a:solidFill>
                  <a:prstClr val="black"/>
                </a:solidFill>
                <a:latin typeface="Arial" pitchFamily="34" charset="0"/>
                <a:ea typeface="Calibri" pitchFamily="34" charset="0"/>
                <a:cs typeface="Arial" pitchFamily="34" charset="0"/>
              </a:rPr>
              <a:t>groindustrial</a:t>
            </a:r>
            <a:r>
              <a:rPr lang="en-US" sz="1600" dirty="0" smtClean="0">
                <a:solidFill>
                  <a:prstClr val="black"/>
                </a:solidFill>
                <a:latin typeface="Arial" pitchFamily="34" charset="0"/>
                <a:ea typeface="Calibri" pitchFamily="34" charset="0"/>
                <a:cs typeface="Arial" pitchFamily="34" charset="0"/>
              </a:rPr>
              <a:t> complex</a:t>
            </a:r>
          </a:p>
          <a:p>
            <a:pPr marL="171450" lvl="0" indent="-171450" algn="l">
              <a:lnSpc>
                <a:spcPct val="150000"/>
              </a:lnSpc>
              <a:spcBef>
                <a:spcPts val="0"/>
              </a:spcBef>
              <a:buFont typeface="Wingdings" panose="05000000000000000000" pitchFamily="2" charset="2"/>
              <a:buChar char="Ø"/>
              <a:defRPr/>
            </a:pPr>
            <a:r>
              <a:rPr kumimoji="0" lang="en-US"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Company</a:t>
            </a:r>
            <a:r>
              <a:rPr kumimoji="0" lang="en-US" sz="1600" b="1" i="0" u="none" strike="noStrike" kern="1200" cap="none" spc="0" normalizeH="0" noProof="0" dirty="0" smtClean="0">
                <a:ln>
                  <a:noFill/>
                </a:ln>
                <a:solidFill>
                  <a:prstClr val="black"/>
                </a:solidFill>
                <a:effectLst/>
                <a:uLnTx/>
                <a:uFillTx/>
                <a:latin typeface="Arial" pitchFamily="34" charset="0"/>
                <a:ea typeface="Calibri" pitchFamily="34" charset="0"/>
                <a:cs typeface="Arial" pitchFamily="34" charset="0"/>
              </a:rPr>
              <a:t> name</a:t>
            </a:r>
            <a:r>
              <a:rPr kumimoji="0" lang="ru-RU"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sz="1600" dirty="0" smtClean="0">
                <a:solidFill>
                  <a:prstClr val="black"/>
                </a:solidFill>
                <a:latin typeface="Arial" pitchFamily="34" charset="0"/>
                <a:ea typeface="Calibri" pitchFamily="34" charset="0"/>
                <a:cs typeface="Arial" pitchFamily="34" charset="0"/>
              </a:rPr>
              <a:t>RZA</a:t>
            </a:r>
            <a:r>
              <a:rPr lang="ru-RU" sz="1600" dirty="0" smtClean="0">
                <a:solidFill>
                  <a:prstClr val="black"/>
                </a:solidFill>
                <a:latin typeface="Arial" pitchFamily="34" charset="0"/>
                <a:ea typeface="Calibri" pitchFamily="34" charset="0"/>
                <a:cs typeface="Arial" pitchFamily="34" charset="0"/>
              </a:rPr>
              <a:t> </a:t>
            </a:r>
            <a:r>
              <a:rPr lang="en-US" sz="1600" dirty="0">
                <a:solidFill>
                  <a:prstClr val="black"/>
                </a:solidFill>
                <a:latin typeface="Arial" pitchFamily="34" charset="0"/>
                <a:ea typeface="Calibri" pitchFamily="34" charset="0"/>
                <a:cs typeface="Arial" pitchFamily="34" charset="0"/>
              </a:rPr>
              <a:t>JSC</a:t>
            </a:r>
            <a:r>
              <a:rPr lang="ru-RU" sz="1600" dirty="0">
                <a:solidFill>
                  <a:prstClr val="black"/>
                </a:solidFill>
                <a:latin typeface="Arial" pitchFamily="34" charset="0"/>
                <a:ea typeface="Calibri" pitchFamily="34" charset="0"/>
                <a:cs typeface="Arial" pitchFamily="34" charset="0"/>
              </a:rPr>
              <a:t> </a:t>
            </a:r>
            <a:endParaRPr kumimoji="0" lang="ru-RU"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endParaRPr>
          </a:p>
          <a:p>
            <a:pPr marL="171450" lvl="0" indent="-171450" algn="l">
              <a:lnSpc>
                <a:spcPct val="150000"/>
              </a:lnSpc>
              <a:spcBef>
                <a:spcPts val="0"/>
              </a:spcBef>
              <a:buFont typeface="Wingdings" panose="05000000000000000000" pitchFamily="2" charset="2"/>
              <a:buChar char="Ø"/>
              <a:defRPr/>
            </a:pPr>
            <a:r>
              <a:rPr lang="en-US" sz="1600" b="1" dirty="0">
                <a:solidFill>
                  <a:prstClr val="black"/>
                </a:solidFill>
                <a:latin typeface="Arial" pitchFamily="34" charset="0"/>
                <a:ea typeface="Calibri" pitchFamily="34" charset="0"/>
                <a:cs typeface="Arial" pitchFamily="34" charset="0"/>
              </a:rPr>
              <a:t>Project d</a:t>
            </a:r>
            <a:r>
              <a:rPr lang="en-US" sz="1600" b="1" dirty="0" smtClean="0">
                <a:solidFill>
                  <a:prstClr val="black"/>
                </a:solidFill>
                <a:latin typeface="Arial" pitchFamily="34" charset="0"/>
                <a:ea typeface="Calibri" pitchFamily="34" charset="0"/>
                <a:cs typeface="Arial" pitchFamily="34" charset="0"/>
              </a:rPr>
              <a:t>escription:</a:t>
            </a:r>
            <a:r>
              <a:rPr kumimoji="0" lang="kk-KZ"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altLang="ru-RU" sz="1600" dirty="0">
                <a:solidFill>
                  <a:prstClr val="black"/>
                </a:solidFill>
                <a:latin typeface="Arial" pitchFamily="34" charset="0"/>
                <a:ea typeface="Calibri" pitchFamily="34" charset="0"/>
                <a:cs typeface="Arial" pitchFamily="34" charset="0"/>
              </a:rPr>
              <a:t>The target group of the planned enterprise are residents of </a:t>
            </a:r>
            <a:r>
              <a:rPr lang="en-US" altLang="ru-RU" sz="1600" dirty="0" smtClean="0">
                <a:solidFill>
                  <a:prstClr val="black"/>
                </a:solidFill>
                <a:latin typeface="Arial" pitchFamily="34" charset="0"/>
                <a:ea typeface="Calibri" pitchFamily="34" charset="0"/>
                <a:cs typeface="Arial" pitchFamily="34" charset="0"/>
              </a:rPr>
              <a:t>Kyzylorda </a:t>
            </a:r>
            <a:r>
              <a:rPr lang="en-US" altLang="ru-RU" sz="1600" dirty="0">
                <a:solidFill>
                  <a:prstClr val="black"/>
                </a:solidFill>
                <a:latin typeface="Arial" pitchFamily="34" charset="0"/>
                <a:ea typeface="Calibri" pitchFamily="34" charset="0"/>
                <a:cs typeface="Arial" pitchFamily="34" charset="0"/>
              </a:rPr>
              <a:t>region, as well as other regions of Kazakhstan. In the future, there are intentions to export manufactured products. </a:t>
            </a:r>
            <a:endParaRPr lang="ru-RU" altLang="ru-RU" sz="1600" dirty="0" smtClean="0">
              <a:solidFill>
                <a:prstClr val="black"/>
              </a:solidFill>
              <a:latin typeface="Arial" pitchFamily="34" charset="0"/>
              <a:ea typeface="Calibri" pitchFamily="34" charset="0"/>
              <a:cs typeface="Arial" pitchFamily="34" charset="0"/>
            </a:endParaRPr>
          </a:p>
          <a:p>
            <a:pPr marL="171450" lvl="0" indent="-171450" algn="l">
              <a:lnSpc>
                <a:spcPct val="150000"/>
              </a:lnSpc>
              <a:spcBef>
                <a:spcPts val="0"/>
              </a:spcBef>
              <a:buFont typeface="Wingdings" panose="05000000000000000000" pitchFamily="2" charset="2"/>
              <a:buChar char="Ø"/>
              <a:defRPr/>
            </a:pPr>
            <a:r>
              <a:rPr lang="en-US" sz="1600" b="1" dirty="0">
                <a:solidFill>
                  <a:prstClr val="black"/>
                </a:solidFill>
                <a:latin typeface="Arial" pitchFamily="34" charset="0"/>
                <a:ea typeface="Calibri" pitchFamily="34" charset="0"/>
                <a:cs typeface="Arial" pitchFamily="34" charset="0"/>
              </a:rPr>
              <a:t>Project </a:t>
            </a:r>
            <a:r>
              <a:rPr lang="en-US" sz="1600" b="1" dirty="0" smtClean="0">
                <a:solidFill>
                  <a:prstClr val="black"/>
                </a:solidFill>
                <a:latin typeface="Arial" pitchFamily="34" charset="0"/>
                <a:ea typeface="Calibri" pitchFamily="34" charset="0"/>
                <a:cs typeface="Arial" pitchFamily="34" charset="0"/>
              </a:rPr>
              <a:t>cost</a:t>
            </a:r>
            <a:r>
              <a:rPr kumimoji="0" lang="ru-RU"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sz="1600" dirty="0" smtClean="0">
                <a:solidFill>
                  <a:prstClr val="black"/>
                </a:solidFill>
                <a:latin typeface="Arial" panose="020B0604020202020204" pitchFamily="34" charset="0"/>
                <a:cs typeface="Arial" panose="020B0604020202020204" pitchFamily="34" charset="0"/>
              </a:rPr>
              <a:t>$</a:t>
            </a:r>
            <a:r>
              <a:rPr lang="en-US" sz="1600" dirty="0" smtClean="0">
                <a:solidFill>
                  <a:prstClr val="black"/>
                </a:solidFill>
                <a:latin typeface="Arial" pitchFamily="34" charset="0"/>
                <a:ea typeface="Calibri" pitchFamily="34" charset="0"/>
                <a:cs typeface="Arial" pitchFamily="34" charset="0"/>
              </a:rPr>
              <a:t>1 million USD</a:t>
            </a:r>
            <a:endParaRPr lang="ru-RU" sz="1600" dirty="0" smtClean="0">
              <a:solidFill>
                <a:prstClr val="black"/>
              </a:solidFill>
              <a:latin typeface="Arial" pitchFamily="34" charset="0"/>
              <a:ea typeface="Calibri" pitchFamily="34" charset="0"/>
              <a:cs typeface="Arial" pitchFamily="34" charset="0"/>
            </a:endParaRPr>
          </a:p>
          <a:p>
            <a:pPr marL="171450" lvl="0" indent="-171450" algn="l">
              <a:lnSpc>
                <a:spcPct val="150000"/>
              </a:lnSpc>
              <a:spcBef>
                <a:spcPts val="0"/>
              </a:spcBef>
              <a:buFont typeface="Wingdings" panose="05000000000000000000" pitchFamily="2" charset="2"/>
              <a:buChar char="Ø"/>
              <a:defRPr/>
            </a:pPr>
            <a:r>
              <a:rPr lang="en-US" sz="1600" b="1" dirty="0">
                <a:solidFill>
                  <a:prstClr val="black"/>
                </a:solidFill>
                <a:latin typeface="Arial" pitchFamily="34" charset="0"/>
                <a:ea typeface="Calibri" pitchFamily="34" charset="0"/>
                <a:cs typeface="Arial" pitchFamily="34" charset="0"/>
              </a:rPr>
              <a:t>Manufactured </a:t>
            </a:r>
            <a:r>
              <a:rPr lang="en-US" sz="1600" b="1" dirty="0" smtClean="0">
                <a:solidFill>
                  <a:prstClr val="black"/>
                </a:solidFill>
                <a:latin typeface="Arial" pitchFamily="34" charset="0"/>
                <a:ea typeface="Calibri" pitchFamily="34" charset="0"/>
                <a:cs typeface="Arial" pitchFamily="34" charset="0"/>
              </a:rPr>
              <a:t>production</a:t>
            </a:r>
            <a:r>
              <a:rPr kumimoji="0" lang="ru-RU"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a:t>
            </a:r>
            <a:r>
              <a:rPr kumimoji="0" lang="en-US"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sz="1600" dirty="0">
                <a:solidFill>
                  <a:prstClr val="black"/>
                </a:solidFill>
                <a:latin typeface="Arial" pitchFamily="34" charset="0"/>
                <a:ea typeface="Calibri" pitchFamily="34" charset="0"/>
                <a:cs typeface="Arial" pitchFamily="34" charset="0"/>
              </a:rPr>
              <a:t>Milk production</a:t>
            </a:r>
            <a:endParaRPr kumimoji="0" lang="ru-RU"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endParaRPr>
          </a:p>
          <a:p>
            <a:pPr marL="171450" lvl="0" indent="-171450" algn="l">
              <a:lnSpc>
                <a:spcPct val="150000"/>
              </a:lnSpc>
              <a:spcBef>
                <a:spcPts val="0"/>
              </a:spcBef>
              <a:buFont typeface="Wingdings" panose="05000000000000000000" pitchFamily="2" charset="2"/>
              <a:buChar char="Ø"/>
              <a:defRPr/>
            </a:pPr>
            <a:r>
              <a:rPr kumimoji="0" lang="en-US"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Project capacity</a:t>
            </a:r>
            <a:r>
              <a:rPr kumimoji="0" lang="ru-RU"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sz="1600" dirty="0">
                <a:solidFill>
                  <a:prstClr val="black"/>
                </a:solidFill>
                <a:latin typeface="Arial" pitchFamily="34" charset="0"/>
                <a:ea typeface="Calibri" pitchFamily="34" charset="0"/>
                <a:cs typeface="Arial" pitchFamily="34" charset="0"/>
              </a:rPr>
              <a:t>3,5 thousand tons per </a:t>
            </a:r>
            <a:r>
              <a:rPr lang="en-US" sz="1600" dirty="0" smtClean="0">
                <a:solidFill>
                  <a:prstClr val="black"/>
                </a:solidFill>
                <a:latin typeface="Arial" pitchFamily="34" charset="0"/>
                <a:ea typeface="Calibri" pitchFamily="34" charset="0"/>
                <a:cs typeface="Arial" pitchFamily="34" charset="0"/>
              </a:rPr>
              <a:t>year</a:t>
            </a:r>
          </a:p>
          <a:p>
            <a:pPr marL="171450" lvl="0" indent="-171450" algn="l">
              <a:lnSpc>
                <a:spcPct val="150000"/>
              </a:lnSpc>
              <a:spcBef>
                <a:spcPts val="0"/>
              </a:spcBef>
              <a:buFont typeface="Wingdings" panose="05000000000000000000" pitchFamily="2" charset="2"/>
              <a:buChar char="Ø"/>
              <a:defRPr/>
            </a:pPr>
            <a:r>
              <a:rPr kumimoji="0" lang="en-US"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Workplaces</a:t>
            </a:r>
            <a:r>
              <a:rPr kumimoji="0" lang="ru-RU"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sz="1600" dirty="0">
                <a:solidFill>
                  <a:prstClr val="black"/>
                </a:solidFill>
                <a:latin typeface="Arial" pitchFamily="34" charset="0"/>
                <a:ea typeface="Calibri" pitchFamily="34" charset="0"/>
                <a:cs typeface="Arial" pitchFamily="34" charset="0"/>
              </a:rPr>
              <a:t>27 people</a:t>
            </a:r>
            <a:endParaRPr kumimoji="0" lang="ru-RU"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endParaRPr>
          </a:p>
          <a:p>
            <a:pPr marL="171450" lvl="0" indent="-171450" algn="l">
              <a:lnSpc>
                <a:spcPct val="150000"/>
              </a:lnSpc>
              <a:spcBef>
                <a:spcPts val="0"/>
              </a:spcBef>
              <a:buFont typeface="Wingdings" panose="05000000000000000000" pitchFamily="2" charset="2"/>
              <a:buChar char="Ø"/>
              <a:defRPr/>
            </a:pPr>
            <a:r>
              <a:rPr lang="en-US" sz="1600" b="1" dirty="0">
                <a:solidFill>
                  <a:prstClr val="black"/>
                </a:solidFill>
                <a:latin typeface="Arial" pitchFamily="34" charset="0"/>
                <a:ea typeface="Calibri" pitchFamily="34" charset="0"/>
                <a:cs typeface="Arial" pitchFamily="34" charset="0"/>
              </a:rPr>
              <a:t>Type of project </a:t>
            </a:r>
            <a:r>
              <a:rPr lang="en-US" sz="1600" b="1" dirty="0" smtClean="0">
                <a:solidFill>
                  <a:prstClr val="black"/>
                </a:solidFill>
                <a:latin typeface="Arial" pitchFamily="34" charset="0"/>
                <a:ea typeface="Calibri" pitchFamily="34" charset="0"/>
                <a:cs typeface="Arial" pitchFamily="34" charset="0"/>
              </a:rPr>
              <a:t>implementation (</a:t>
            </a:r>
            <a:r>
              <a:rPr lang="en-US" sz="1600" b="1" i="1" dirty="0" smtClean="0">
                <a:solidFill>
                  <a:prstClr val="black"/>
                </a:solidFill>
                <a:latin typeface="Arial" panose="020B0604020202020204" pitchFamily="34" charset="0"/>
                <a:cs typeface="Arial" panose="020B0604020202020204" pitchFamily="34" charset="0"/>
              </a:rPr>
              <a:t>new</a:t>
            </a:r>
            <a:r>
              <a:rPr lang="en-US" sz="1600" b="1" i="1" dirty="0">
                <a:solidFill>
                  <a:prstClr val="black"/>
                </a:solidFill>
                <a:latin typeface="Arial" panose="020B0604020202020204" pitchFamily="34" charset="0"/>
                <a:cs typeface="Arial" panose="020B0604020202020204" pitchFamily="34" charset="0"/>
              </a:rPr>
              <a:t>, expansion, next stage, reinvest</a:t>
            </a:r>
            <a:r>
              <a:rPr lang="ru-RU" sz="1600" b="1" i="1" dirty="0">
                <a:solidFill>
                  <a:prstClr val="black"/>
                </a:solidFill>
                <a:latin typeface="Arial" panose="020B0604020202020204" pitchFamily="34" charset="0"/>
                <a:cs typeface="Arial" panose="020B0604020202020204" pitchFamily="34" charset="0"/>
              </a:rPr>
              <a:t>, </a:t>
            </a:r>
            <a:r>
              <a:rPr lang="en-US" sz="1600" b="1" i="1" dirty="0">
                <a:solidFill>
                  <a:prstClr val="black"/>
                </a:solidFill>
                <a:latin typeface="Arial" panose="020B0604020202020204" pitchFamily="34" charset="0"/>
                <a:cs typeface="Arial" panose="020B0604020202020204" pitchFamily="34" charset="0"/>
              </a:rPr>
              <a:t>greenfield &amp; brownfield) </a:t>
            </a:r>
            <a:r>
              <a:rPr kumimoji="0" lang="ru-RU"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sz="1600" noProof="0" dirty="0">
                <a:solidFill>
                  <a:prstClr val="black"/>
                </a:solidFill>
                <a:latin typeface="Arial" pitchFamily="34" charset="0"/>
                <a:ea typeface="Calibri" pitchFamily="34" charset="0"/>
                <a:cs typeface="Arial" pitchFamily="34" charset="0"/>
              </a:rPr>
              <a:t>E</a:t>
            </a:r>
            <a:r>
              <a:rPr lang="en-US" sz="1600" dirty="0" err="1" smtClean="0">
                <a:solidFill>
                  <a:prstClr val="black"/>
                </a:solidFill>
                <a:latin typeface="Arial" pitchFamily="34" charset="0"/>
                <a:ea typeface="Calibri" pitchFamily="34" charset="0"/>
                <a:cs typeface="Arial" pitchFamily="34" charset="0"/>
              </a:rPr>
              <a:t>xpansion</a:t>
            </a:r>
            <a:endParaRPr kumimoji="0" lang="ru-RU" sz="1600" b="0"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endParaRPr>
          </a:p>
          <a:p>
            <a:pPr marL="171450" lvl="0" indent="-171450" algn="l">
              <a:lnSpc>
                <a:spcPct val="150000"/>
              </a:lnSpc>
              <a:spcBef>
                <a:spcPts val="0"/>
              </a:spcBef>
              <a:buFont typeface="Wingdings" panose="05000000000000000000" pitchFamily="2" charset="2"/>
              <a:buChar char="Ø"/>
              <a:defRPr/>
            </a:pPr>
            <a:r>
              <a:rPr lang="en-US" sz="1600" b="1" dirty="0">
                <a:solidFill>
                  <a:prstClr val="black"/>
                </a:solidFill>
                <a:latin typeface="Arial" pitchFamily="34" charset="0"/>
                <a:ea typeface="Calibri" pitchFamily="34" charset="0"/>
                <a:cs typeface="Arial" pitchFamily="34" charset="0"/>
              </a:rPr>
              <a:t>Project </a:t>
            </a:r>
            <a:r>
              <a:rPr lang="en-US" sz="1600" b="1" dirty="0" smtClean="0">
                <a:solidFill>
                  <a:prstClr val="black"/>
                </a:solidFill>
                <a:latin typeface="Arial" pitchFamily="34" charset="0"/>
                <a:ea typeface="Calibri" pitchFamily="34" charset="0"/>
                <a:cs typeface="Arial" pitchFamily="34" charset="0"/>
              </a:rPr>
              <a:t>status:</a:t>
            </a:r>
            <a:r>
              <a:rPr kumimoji="0" lang="kk-KZ" sz="1600" b="1" i="0" u="none" strike="noStrike" kern="1200" cap="none" spc="0" normalizeH="0" baseline="0" noProof="0" dirty="0" smtClean="0">
                <a:ln>
                  <a:noFill/>
                </a:ln>
                <a:solidFill>
                  <a:prstClr val="black"/>
                </a:solidFill>
                <a:effectLst/>
                <a:uLnTx/>
                <a:uFillTx/>
                <a:latin typeface="Arial" pitchFamily="34" charset="0"/>
                <a:ea typeface="Calibri" pitchFamily="34" charset="0"/>
                <a:cs typeface="Arial" pitchFamily="34" charset="0"/>
              </a:rPr>
              <a:t> </a:t>
            </a:r>
            <a:r>
              <a:rPr lang="en-US" sz="1600" dirty="0">
                <a:solidFill>
                  <a:prstClr val="black"/>
                </a:solidFill>
                <a:latin typeface="Arial" pitchFamily="34" charset="0"/>
                <a:ea typeface="Calibri" pitchFamily="34" charset="0"/>
                <a:cs typeface="Arial" pitchFamily="34" charset="0"/>
              </a:rPr>
              <a:t>Investor search in </a:t>
            </a:r>
            <a:r>
              <a:rPr lang="en-US" sz="1600" dirty="0" smtClean="0">
                <a:solidFill>
                  <a:prstClr val="black"/>
                </a:solidFill>
                <a:latin typeface="Arial" pitchFamily="34" charset="0"/>
                <a:ea typeface="Calibri" pitchFamily="34" charset="0"/>
                <a:cs typeface="Arial" pitchFamily="34" charset="0"/>
              </a:rPr>
              <a:t>progress</a:t>
            </a:r>
          </a:p>
          <a:p>
            <a:pPr marL="171450" lvl="0" indent="-171450" algn="l">
              <a:lnSpc>
                <a:spcPct val="150000"/>
              </a:lnSpc>
              <a:spcBef>
                <a:spcPts val="0"/>
              </a:spcBef>
              <a:buFont typeface="Wingdings" panose="05000000000000000000" pitchFamily="2" charset="2"/>
              <a:buChar char="Ø"/>
              <a:defRPr/>
            </a:pPr>
            <a:endParaRPr lang="ru-RU" sz="1600" dirty="0">
              <a:solidFill>
                <a:prstClr val="black"/>
              </a:solidFill>
              <a:latin typeface="Arial" pitchFamily="34" charset="0"/>
              <a:ea typeface="Calibri" pitchFamily="34" charset="0"/>
              <a:cs typeface="Arial" pitchFamily="34" charset="0"/>
            </a:endParaRPr>
          </a:p>
          <a:p>
            <a:pPr marL="0" marR="0" lvl="0" indent="0" algn="ctr"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6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pic>
        <p:nvPicPr>
          <p:cNvPr id="9" name="Picture 5" descr="C:\Users\admin\Desktop\LOGO.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Прямая соединительная линия 9"/>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2" name="Прямоугольник 11"/>
          <p:cNvSpPr>
            <a:spLocks noChangeArrowheads="1"/>
          </p:cNvSpPr>
          <p:nvPr/>
        </p:nvSpPr>
        <p:spPr bwMode="auto">
          <a:xfrm>
            <a:off x="0" y="-14594"/>
            <a:ext cx="12192000" cy="830997"/>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lvl="0" algn="ctr" defTabSz="957816">
              <a:buNone/>
              <a:defRPr/>
            </a:pPr>
            <a:r>
              <a:rPr lang="en-US" sz="2400" b="1" dirty="0" smtClean="0">
                <a:solidFill>
                  <a:prstClr val="black"/>
                </a:solidFill>
                <a:latin typeface="Arial" panose="020B0604020202020204" pitchFamily="34" charset="0"/>
                <a:cs typeface="Arial" panose="020B0604020202020204" pitchFamily="34" charset="0"/>
              </a:rPr>
              <a:t>EXPANSION </a:t>
            </a:r>
            <a:r>
              <a:rPr lang="en-US" sz="2400" b="1" dirty="0">
                <a:solidFill>
                  <a:prstClr val="black"/>
                </a:solidFill>
                <a:latin typeface="Arial" panose="020B0604020202020204" pitchFamily="34" charset="0"/>
                <a:cs typeface="Arial" panose="020B0604020202020204" pitchFamily="34" charset="0"/>
              </a:rPr>
              <a:t>OF THE COMPLEX FOR GROWING CATTLE FOR 1200 HEADS AND A MILK PROCESSING </a:t>
            </a:r>
            <a:r>
              <a:rPr lang="en-US" sz="2400" b="1" dirty="0" smtClean="0">
                <a:solidFill>
                  <a:prstClr val="black"/>
                </a:solidFill>
                <a:latin typeface="Arial" panose="020B0604020202020204" pitchFamily="34" charset="0"/>
                <a:cs typeface="Arial" panose="020B0604020202020204" pitchFamily="34" charset="0"/>
              </a:rPr>
              <a:t>PLANT</a:t>
            </a:r>
            <a:endParaRPr kumimoji="0" lang="ru-RU"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7" name="TextBox 6"/>
          <p:cNvSpPr txBox="1"/>
          <p:nvPr/>
        </p:nvSpPr>
        <p:spPr>
          <a:xfrm>
            <a:off x="367032" y="3958138"/>
            <a:ext cx="3423336" cy="1569660"/>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 director</a:t>
            </a:r>
          </a:p>
          <a:p>
            <a:pPr lvl="0" algn="ctr"/>
            <a:r>
              <a:rPr lang="en-US" sz="1200" b="1" dirty="0" err="1">
                <a:solidFill>
                  <a:prstClr val="black"/>
                </a:solidFill>
                <a:latin typeface="Arial" panose="020B0604020202020204" pitchFamily="34" charset="0"/>
                <a:cs typeface="Arial" panose="020B0604020202020204" pitchFamily="34" charset="0"/>
              </a:rPr>
              <a:t>Kulnazarov</a:t>
            </a:r>
            <a:r>
              <a:rPr lang="en-US" sz="1200" b="1" dirty="0">
                <a:solidFill>
                  <a:prstClr val="black"/>
                </a:solidFill>
                <a:latin typeface="Arial" panose="020B0604020202020204" pitchFamily="34" charset="0"/>
                <a:cs typeface="Arial" panose="020B0604020202020204" pitchFamily="34" charset="0"/>
              </a:rPr>
              <a:t> </a:t>
            </a:r>
            <a:r>
              <a:rPr lang="en-US" sz="1200" b="1" dirty="0" err="1" smtClean="0">
                <a:solidFill>
                  <a:prstClr val="black"/>
                </a:solidFill>
                <a:latin typeface="Arial" panose="020B0604020202020204" pitchFamily="34" charset="0"/>
                <a:cs typeface="Arial" panose="020B0604020202020204" pitchFamily="34" charset="0"/>
              </a:rPr>
              <a:t>Rustem</a:t>
            </a:r>
            <a:endParaRPr lang="ru-RU" sz="1200" b="1" dirty="0" smtClean="0">
              <a:solidFill>
                <a:prstClr val="black"/>
              </a:solidFill>
              <a:latin typeface="Arial" panose="020B0604020202020204" pitchFamily="34" charset="0"/>
              <a:cs typeface="Arial" panose="020B0604020202020204"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a:t>
            </a:r>
            <a:r>
              <a:rPr lang="ru-RU" sz="1200" dirty="0">
                <a:solidFill>
                  <a:prstClr val="black"/>
                </a:solidFill>
                <a:latin typeface="Arial" panose="020B0604020202020204" pitchFamily="34" charset="0"/>
                <a:cs typeface="Arial" panose="020B0604020202020204" pitchFamily="34" charset="0"/>
              </a:rPr>
              <a:t>(701) </a:t>
            </a:r>
            <a:r>
              <a:rPr lang="en-US" sz="1200" dirty="0">
                <a:solidFill>
                  <a:prstClr val="black"/>
                </a:solidFill>
                <a:latin typeface="Arial" panose="020B0604020202020204" pitchFamily="34" charset="0"/>
                <a:cs typeface="Arial" panose="020B0604020202020204" pitchFamily="34" charset="0"/>
              </a:rPr>
              <a:t>757 94 08</a:t>
            </a:r>
            <a:endParaRPr lang="ru-RU" sz="1200" dirty="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p>
          <a:p>
            <a:pPr lvl="0" algn="ct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42666584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a:spLocks noChangeArrowheads="1"/>
          </p:cNvSpPr>
          <p:nvPr/>
        </p:nvSpPr>
        <p:spPr bwMode="auto">
          <a:xfrm>
            <a:off x="0" y="0"/>
            <a:ext cx="12192000" cy="769441"/>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MODERNIZATION OF PRODUCTION OF MACARONI PRODUCTS, BAKERY PRODUCTS, AS WELL AS GRAIN </a:t>
            </a:r>
            <a:r>
              <a:rPr kumimoji="0" lang="en-US" sz="2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PROCESSING</a:t>
            </a:r>
            <a:r>
              <a:rPr kumimoji="0" lang="ru-RU" sz="2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(1</a:t>
            </a:r>
            <a:r>
              <a:rPr kumimoji="0" lang="en-US" sz="2200" b="1" i="0" u="none" strike="noStrike" kern="1200" cap="none" spc="0" normalizeH="0" baseline="3000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st</a:t>
            </a:r>
            <a:r>
              <a:rPr kumimoji="0" lang="en-US" sz="2200" b="1" i="0" u="none" strike="noStrike" kern="1200" cap="none" spc="0" normalizeH="0" noProof="0" dirty="0" smtClean="0">
                <a:ln>
                  <a:noFill/>
                </a:ln>
                <a:solidFill>
                  <a:prstClr val="black"/>
                </a:solidFill>
                <a:effectLst/>
                <a:uLnTx/>
                <a:uFillTx/>
                <a:latin typeface="Arial" panose="020B0604020202020204" pitchFamily="34" charset="0"/>
                <a:ea typeface="+mn-ea"/>
                <a:cs typeface="Arial" panose="020B0604020202020204" pitchFamily="34" charset="0"/>
              </a:rPr>
              <a:t> page</a:t>
            </a:r>
            <a:r>
              <a:rPr kumimoji="0" lang="ru-RU" sz="2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9097" y="1148996"/>
            <a:ext cx="3277352" cy="2470623"/>
          </a:xfrm>
          <a:prstGeom prst="rect">
            <a:avLst/>
          </a:prstGeom>
        </p:spPr>
      </p:pic>
      <p:sp>
        <p:nvSpPr>
          <p:cNvPr id="11" name="Прямоугольник 15"/>
          <p:cNvSpPr txBox="1">
            <a:spLocks/>
          </p:cNvSpPr>
          <p:nvPr/>
        </p:nvSpPr>
        <p:spPr>
          <a:xfrm>
            <a:off x="3869810" y="1148996"/>
            <a:ext cx="7978041" cy="4642488"/>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Region:</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Kostanay</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region, </a:t>
            </a:r>
            <a:r>
              <a:rPr kumimoji="0" lang="en-US" sz="14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Zhitikara</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city</a:t>
            </a:r>
            <a:endPar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Food industry</a:t>
            </a:r>
            <a:endPar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Company name</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Ak-Mol</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LTD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LLP</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d</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escription:</a:t>
            </a:r>
            <a:endPar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Shipping services and the provision of storage facilities, trading services of grain </a:t>
            </a:r>
            <a:r>
              <a:rPr kumimoji="0" lang="en-US"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crops.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company accepts, stores and ships grain crops in conjunction with production lines. In addition, there is a production and technological laboratory. The laboratory is equipped with a viewing platform and the necessary equipment</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kumimoji="0" lang="en-US" sz="1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Production of flour, pasta, as well as bakery products</a:t>
            </a:r>
            <a:r>
              <a:rPr kumimoji="0" lang="ru-RU" sz="1400" b="0"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About the </a:t>
            </a:r>
            <a:r>
              <a:rPr kumimoji="0" lang="en-US" sz="1400" b="0" i="0" u="sng"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mill</a:t>
            </a:r>
            <a:r>
              <a:rPr kumimoji="0" lang="ru-RU" sz="1400" b="0" i="0" u="sng"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Double Grain Mill</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Productivity - 60 tons per day</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Flour warehouse area - 500 </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sq.m</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sng"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Pasta</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 high-quality product made from hard and soft wheat varieties. The equipment of the pasta shop is equipped with an Italian manufacturer. The capacity of the pasta shop is 100 kg per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hour</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1400" b="0" i="0" u="sng"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Bakery</a:t>
            </a:r>
            <a:r>
              <a:rPr kumimoji="0" lang="ru-RU" sz="1400" b="0" i="0" u="sng"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bakery production capacity is 5,000 - 6,000 loaves of bread per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day.</a:t>
            </a:r>
            <a:endPar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10" name="TextBox 9"/>
          <p:cNvSpPr txBox="1"/>
          <p:nvPr/>
        </p:nvSpPr>
        <p:spPr>
          <a:xfrm>
            <a:off x="296105" y="3740591"/>
            <a:ext cx="3423336" cy="1569660"/>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 director</a:t>
            </a:r>
          </a:p>
          <a:p>
            <a:pPr lvl="0" algn="ctr"/>
            <a:r>
              <a:rPr lang="en-US" sz="1200" b="1" dirty="0" err="1">
                <a:solidFill>
                  <a:prstClr val="black"/>
                </a:solidFill>
                <a:latin typeface="Arial" panose="020B0604020202020204" pitchFamily="34" charset="0"/>
                <a:cs typeface="Arial" panose="020B0604020202020204" pitchFamily="34" charset="0"/>
              </a:rPr>
              <a:t>Amanbaev</a:t>
            </a:r>
            <a:r>
              <a:rPr lang="en-US" sz="1200" b="1" dirty="0">
                <a:solidFill>
                  <a:prstClr val="black"/>
                </a:solidFill>
                <a:latin typeface="Arial" panose="020B0604020202020204" pitchFamily="34" charset="0"/>
                <a:cs typeface="Arial" panose="020B0604020202020204" pitchFamily="34" charset="0"/>
              </a:rPr>
              <a:t> </a:t>
            </a:r>
            <a:r>
              <a:rPr lang="en-US" sz="1200" b="1" dirty="0" err="1" smtClean="0">
                <a:solidFill>
                  <a:prstClr val="black"/>
                </a:solidFill>
                <a:latin typeface="Arial" panose="020B0604020202020204" pitchFamily="34" charset="0"/>
                <a:cs typeface="Arial" panose="020B0604020202020204" pitchFamily="34" charset="0"/>
              </a:rPr>
              <a:t>Ilyas</a:t>
            </a:r>
            <a:endParaRPr lang="en-US" sz="1200" b="1" dirty="0" smtClean="0">
              <a:solidFill>
                <a:prstClr val="black"/>
              </a:solidFill>
              <a:latin typeface="Arial" panose="020B0604020202020204" pitchFamily="34" charset="0"/>
              <a:cs typeface="Arial" panose="020B0604020202020204"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a:t>
            </a:r>
            <a:r>
              <a:rPr lang="ru-RU" sz="1200" dirty="0">
                <a:solidFill>
                  <a:prstClr val="black"/>
                </a:solidFill>
                <a:latin typeface="Arial" panose="020B0604020202020204" pitchFamily="34" charset="0"/>
                <a:cs typeface="Arial" panose="020B0604020202020204" pitchFamily="34" charset="0"/>
              </a:rPr>
              <a:t>(705) 212 08 95 </a:t>
            </a:r>
            <a:endParaRPr lang="ru-RU" sz="1200" dirty="0" smtClean="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p>
          <a:p>
            <a:pPr lvl="0" algn="ct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5486483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a:spLocks noChangeArrowheads="1"/>
          </p:cNvSpPr>
          <p:nvPr/>
        </p:nvSpPr>
        <p:spPr bwMode="auto">
          <a:xfrm>
            <a:off x="0" y="0"/>
            <a:ext cx="12192000" cy="769441"/>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MODERNIZATION OF PRODUCTION OF MACARONI PRODUCTS, BAKERY PRODUCTS, AS WELL AS GRAIN </a:t>
            </a:r>
            <a:r>
              <a:rPr kumimoji="0" lang="en-US" sz="2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PROCESSING (2</a:t>
            </a:r>
            <a:r>
              <a:rPr kumimoji="0" lang="en-US" sz="2200" b="1" i="0" u="none" strike="noStrike" kern="1200" cap="none" spc="0" normalizeH="0" baseline="30000" noProof="0" dirty="0" smtClean="0">
                <a:ln>
                  <a:noFill/>
                </a:ln>
                <a:solidFill>
                  <a:prstClr val="black"/>
                </a:solidFill>
                <a:effectLst/>
                <a:uLnTx/>
                <a:uFillTx/>
                <a:latin typeface="Arial" panose="020B0604020202020204" pitchFamily="34" charset="0"/>
                <a:ea typeface="+mn-ea"/>
                <a:cs typeface="Arial" panose="020B0604020202020204" pitchFamily="34" charset="0"/>
              </a:rPr>
              <a:t>nd</a:t>
            </a:r>
            <a:r>
              <a:rPr kumimoji="0" lang="en-US" sz="2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page)</a:t>
            </a:r>
            <a:endParaRPr kumimoji="0" lang="ru-RU" sz="2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Прямоугольник 15"/>
          <p:cNvSpPr txBox="1">
            <a:spLocks/>
          </p:cNvSpPr>
          <p:nvPr/>
        </p:nvSpPr>
        <p:spPr>
          <a:xfrm>
            <a:off x="3861819" y="1114522"/>
            <a:ext cx="7848872" cy="4706352"/>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Project cost</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2 million USD</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Manufactured production</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flour, pasta and bakery products</a:t>
            </a:r>
            <a:r>
              <a:rPr kumimoji="0" lang="en-US" sz="1400" b="0"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Project capacity</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18,000 tons of flour per year, 1,500,000 bakery products, 600 tons of </a:t>
            </a:r>
            <a:r>
              <a:rPr kumimoji="0" lang="en-US" sz="1400" b="0"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pasta</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Workplaces</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ru-RU" sz="1400" b="0"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50</a:t>
            </a:r>
            <a:r>
              <a:rPr kumimoji="0" lang="en-US" sz="1400" b="0"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 people</a:t>
            </a:r>
            <a:endParaRPr kumimoji="0" lang="ru-RU" sz="1400" b="0"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Sales </a:t>
            </a:r>
            <a:r>
              <a:rPr kumimoji="0" lang="en-US" sz="1400" b="1"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market</a:t>
            </a:r>
            <a:r>
              <a:rPr kumimoji="0" lang="ru-RU" sz="1400" b="1"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Regions of Kazakhstan, Russian Federation, Central Asia</a:t>
            </a:r>
            <a:endParaRPr kumimoji="0" lang="ru-RU"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Competitive advantages or uniqueness of the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project</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High reputation of </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Ak</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Mol</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LTD LLP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products, strategic location with </a:t>
            </a:r>
            <a:r>
              <a:rPr kumimoji="0" lang="en-US" sz="1400" b="0" i="0" u="none" strike="noStrike" kern="1200" cap="none" spc="0" normalizeH="0" baseline="0" noProof="0" dirty="0" err="1">
                <a:ln>
                  <a:noFill/>
                </a:ln>
                <a:solidFill>
                  <a:prstClr val="black"/>
                </a:solidFill>
                <a:effectLst/>
                <a:uLnTx/>
                <a:uFillTx/>
                <a:latin typeface="Arial" panose="020B0604020202020204" pitchFamily="34" charset="0"/>
                <a:cs typeface="Arial" panose="020B0604020202020204" pitchFamily="34" charset="0"/>
              </a:rPr>
              <a:t>Zhitikara</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railway station, 20 km to the border with the Russian Federation. High demand for food. Valid multi-year product supply contracts. Colossal experience in agriculture and food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industry</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Type of project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implementation</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M</a:t>
            </a:r>
            <a:r>
              <a:rPr kumimoji="0" lang="en-US" sz="1400" b="0"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odernization</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reinvest</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Project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status</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Existing enterprise. On the balance sheet of the company there are production facilities - 10,000 thousand square meters, a land plot - 7 hectares, equipment, machinery, as well as all engineering and communications infrastructure (gas, electricity, water). Investments are needed to modernize equipment, consider opening new bakeries in the </a:t>
            </a:r>
            <a:r>
              <a:rPr kumimoji="0" lang="en-US" sz="1400" b="0" i="0" u="none" strike="noStrike" kern="1200" cap="none" spc="0" normalizeH="0" baseline="0" noProof="0" dirty="0" err="1">
                <a:ln>
                  <a:noFill/>
                </a:ln>
                <a:solidFill>
                  <a:srgbClr val="000000"/>
                </a:solidFill>
                <a:effectLst/>
                <a:uLnTx/>
                <a:uFillTx/>
                <a:latin typeface="Arial" panose="020B0604020202020204" pitchFamily="34" charset="0"/>
                <a:cs typeface="Arial" panose="020B0604020202020204" pitchFamily="34" charset="0"/>
              </a:rPr>
              <a:t>Kostanay</a:t>
            </a:r>
            <a:r>
              <a:rPr kumimoji="0" lang="en-US" sz="1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 region, as well as working capital for trading services of grain crops</a:t>
            </a:r>
            <a:r>
              <a:rPr kumimoji="0" lang="en-US" sz="1400" b="0" i="0" u="none" strike="noStrike" kern="1200" cap="none" spc="0" normalizeH="0" baseline="0" noProof="0" dirty="0" smtClean="0">
                <a:ln>
                  <a:noFill/>
                </a:ln>
                <a:solidFill>
                  <a:srgbClr val="000000"/>
                </a:solidFill>
                <a:effectLst/>
                <a:uLnTx/>
                <a:uFillTx/>
                <a:latin typeface="Arial" panose="020B0604020202020204" pitchFamily="34" charset="0"/>
                <a:cs typeface="Arial" panose="020B0604020202020204" pitchFamily="34" charset="0"/>
              </a:rPr>
              <a:t>.</a:t>
            </a:r>
          </a:p>
        </p:txBody>
      </p:sp>
      <p:pic>
        <p:nvPicPr>
          <p:cNvPr id="10" name="Рисунок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3517" y="1114522"/>
            <a:ext cx="3431704" cy="2463067"/>
          </a:xfrm>
          <a:prstGeom prst="rect">
            <a:avLst/>
          </a:prstGeom>
        </p:spPr>
      </p:pic>
      <p:pic>
        <p:nvPicPr>
          <p:cNvPr id="12" name="Рисунок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248" y="3661650"/>
            <a:ext cx="3448973" cy="2654259"/>
          </a:xfrm>
          <a:prstGeom prst="rect">
            <a:avLst/>
          </a:prstGeom>
        </p:spPr>
      </p:pic>
    </p:spTree>
    <p:extLst>
      <p:ext uri="{BB962C8B-B14F-4D97-AF65-F5344CB8AC3E}">
        <p14:creationId xmlns:p14="http://schemas.microsoft.com/office/powerpoint/2010/main" val="4956309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480713" y="1259396"/>
            <a:ext cx="8711287" cy="6030882"/>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lvl="0" indent="-171450" algn="l">
              <a:lnSpc>
                <a:spcPct val="150000"/>
              </a:lnSpc>
              <a:spcBef>
                <a:spcPts val="0"/>
              </a:spcBef>
              <a:buFont typeface="Wingdings" panose="05000000000000000000" pitchFamily="2" charset="2"/>
              <a:buChar char="Ø"/>
              <a:defRPr/>
            </a:pPr>
            <a:r>
              <a:rPr lang="en-US" sz="1500" b="1" dirty="0" smtClean="0">
                <a:solidFill>
                  <a:prstClr val="black"/>
                </a:solidFill>
                <a:latin typeface="Arial" panose="020B0604020202020204" pitchFamily="34" charset="0"/>
                <a:cs typeface="Arial" panose="020B0604020202020204" pitchFamily="34" charset="0"/>
              </a:rPr>
              <a:t>Region</a:t>
            </a:r>
            <a:r>
              <a:rPr kumimoji="0" lang="en-US"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500" dirty="0">
                <a:solidFill>
                  <a:prstClr val="black"/>
                </a:solidFill>
                <a:latin typeface="Arial" panose="020B0604020202020204" pitchFamily="34" charset="0"/>
                <a:cs typeface="Arial" panose="020B0604020202020204" pitchFamily="34" charset="0"/>
              </a:rPr>
              <a:t>Turkestan region</a:t>
            </a:r>
            <a:endParaRPr kumimoji="0" lang="ru-RU" sz="15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defRPr/>
            </a:pPr>
            <a:r>
              <a:rPr kumimoji="0" lang="en-US"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Industry:</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500" dirty="0">
                <a:solidFill>
                  <a:prstClr val="black"/>
                </a:solidFill>
                <a:latin typeface="Arial" panose="020B0604020202020204" pitchFamily="34" charset="0"/>
                <a:cs typeface="Arial" panose="020B0604020202020204" pitchFamily="34" charset="0"/>
              </a:rPr>
              <a:t>Food industry</a:t>
            </a:r>
            <a:endParaRPr kumimoji="0" lang="ru-RU" sz="15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defRPr/>
            </a:pPr>
            <a:r>
              <a:rPr lang="en-US" sz="1500" b="1" dirty="0" smtClean="0">
                <a:solidFill>
                  <a:prstClr val="black"/>
                </a:solidFill>
                <a:latin typeface="Arial" panose="020B0604020202020204" pitchFamily="34" charset="0"/>
                <a:cs typeface="Arial" panose="020B0604020202020204" pitchFamily="34" charset="0"/>
              </a:rPr>
              <a:t>Company name</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ru-RU" sz="1500" dirty="0" smtClean="0">
                <a:solidFill>
                  <a:prstClr val="black"/>
                </a:solidFill>
                <a:latin typeface="Arial" panose="020B0604020202020204" pitchFamily="34" charset="0"/>
                <a:cs typeface="Arial" panose="020B0604020202020204" pitchFamily="34" charset="0"/>
              </a:rPr>
              <a:t>«</a:t>
            </a:r>
            <a:r>
              <a:rPr lang="en-US" sz="1500" dirty="0" err="1" smtClean="0">
                <a:solidFill>
                  <a:prstClr val="black"/>
                </a:solidFill>
                <a:latin typeface="Arial" panose="020B0604020202020204" pitchFamily="34" charset="0"/>
                <a:cs typeface="Arial" panose="020B0604020202020204" pitchFamily="34" charset="0"/>
              </a:rPr>
              <a:t>Karabastau</a:t>
            </a:r>
            <a:r>
              <a:rPr lang="ru-RU" sz="1500" dirty="0" smtClean="0">
                <a:solidFill>
                  <a:prstClr val="black"/>
                </a:solidFill>
                <a:latin typeface="Arial" panose="020B0604020202020204" pitchFamily="34" charset="0"/>
                <a:cs typeface="Arial" panose="020B0604020202020204" pitchFamily="34" charset="0"/>
              </a:rPr>
              <a:t>» </a:t>
            </a:r>
            <a:r>
              <a:rPr lang="en-US" sz="1500" dirty="0">
                <a:solidFill>
                  <a:prstClr val="black"/>
                </a:solidFill>
                <a:latin typeface="Arial" panose="020B0604020202020204" pitchFamily="34" charset="0"/>
                <a:cs typeface="Arial" panose="020B0604020202020204" pitchFamily="34" charset="0"/>
              </a:rPr>
              <a:t>LLP </a:t>
            </a:r>
            <a:endParaRPr lang="en-US" sz="1500" dirty="0" smtClean="0">
              <a:solidFill>
                <a:prstClr val="black"/>
              </a:solidFill>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defRPr/>
            </a:pP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Описание проекта</a:t>
            </a:r>
            <a:r>
              <a:rPr kumimoji="0" lang="en-US"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kumimoji="0" lang="ru-RU" sz="15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rPr>
              <a:t> </a:t>
            </a:r>
            <a:r>
              <a:rPr lang="en-US" sz="1500" dirty="0">
                <a:solidFill>
                  <a:prstClr val="black"/>
                </a:solidFill>
                <a:latin typeface="Arial" panose="020B0604020202020204" pitchFamily="34" charset="0"/>
                <a:cs typeface="Arial" panose="020B0604020202020204" pitchFamily="34" charset="0"/>
              </a:rPr>
              <a:t>The project involves the construction of a plant for the production of tomato paste on the basis of "</a:t>
            </a:r>
            <a:r>
              <a:rPr lang="en-US" sz="1500" dirty="0" err="1">
                <a:solidFill>
                  <a:prstClr val="black"/>
                </a:solidFill>
                <a:latin typeface="Arial" panose="020B0604020202020204" pitchFamily="34" charset="0"/>
                <a:cs typeface="Arial" panose="020B0604020202020204" pitchFamily="34" charset="0"/>
              </a:rPr>
              <a:t>Karabastau</a:t>
            </a:r>
            <a:r>
              <a:rPr lang="en-US" sz="1500" dirty="0">
                <a:solidFill>
                  <a:prstClr val="black"/>
                </a:solidFill>
                <a:latin typeface="Arial" panose="020B0604020202020204" pitchFamily="34" charset="0"/>
                <a:cs typeface="Arial" panose="020B0604020202020204" pitchFamily="34" charset="0"/>
              </a:rPr>
              <a:t>" LLP, which has experience in growing tomatoes on an industrial scale</a:t>
            </a:r>
            <a:r>
              <a:rPr lang="en-US" sz="1500" dirty="0" smtClean="0">
                <a:solidFill>
                  <a:prstClr val="black"/>
                </a:solidFill>
                <a:latin typeface="Arial" panose="020B0604020202020204" pitchFamily="34" charset="0"/>
                <a:cs typeface="Arial" panose="020B0604020202020204" pitchFamily="34" charset="0"/>
              </a:rPr>
              <a:t>.</a:t>
            </a:r>
            <a:endParaRPr lang="ru-RU" sz="1500" dirty="0" smtClean="0">
              <a:solidFill>
                <a:prstClr val="black"/>
              </a:solidFill>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defRPr/>
            </a:pPr>
            <a:r>
              <a:rPr kumimoji="0" lang="en-US"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Project</a:t>
            </a:r>
            <a:r>
              <a:rPr kumimoji="0" lang="en-US" sz="1500" b="1" i="0" u="none" strike="noStrike" kern="1200" cap="none" spc="0" normalizeH="0" noProof="0" dirty="0" smtClean="0">
                <a:ln>
                  <a:noFill/>
                </a:ln>
                <a:solidFill>
                  <a:prstClr val="black"/>
                </a:solidFill>
                <a:effectLst/>
                <a:uLnTx/>
                <a:uFillTx/>
                <a:latin typeface="Arial" panose="020B0604020202020204" pitchFamily="34" charset="0"/>
                <a:cs typeface="Arial" panose="020B0604020202020204" pitchFamily="34" charset="0"/>
              </a:rPr>
              <a:t> cost</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lang="en-US" sz="1500" dirty="0">
                <a:solidFill>
                  <a:prstClr val="black"/>
                </a:solidFill>
                <a:latin typeface="Arial" panose="020B0604020202020204" pitchFamily="34" charset="0"/>
                <a:cs typeface="Arial" panose="020B0604020202020204" pitchFamily="34" charset="0"/>
              </a:rPr>
              <a:t> </a:t>
            </a:r>
            <a:r>
              <a:rPr lang="en-US" sz="1500" dirty="0" smtClean="0">
                <a:solidFill>
                  <a:prstClr val="black"/>
                </a:solidFill>
                <a:latin typeface="Arial" panose="020B0604020202020204" pitchFamily="34" charset="0"/>
                <a:cs typeface="Arial" panose="020B0604020202020204" pitchFamily="34" charset="0"/>
              </a:rPr>
              <a:t>$23 million USD</a:t>
            </a:r>
          </a:p>
          <a:p>
            <a:pPr marL="171450" lvl="0" indent="-171450" algn="l">
              <a:lnSpc>
                <a:spcPct val="150000"/>
              </a:lnSpc>
              <a:spcBef>
                <a:spcPts val="0"/>
              </a:spcBef>
              <a:buFont typeface="Wingdings" panose="05000000000000000000" pitchFamily="2" charset="2"/>
              <a:buChar char="Ø"/>
              <a:defRPr/>
            </a:pPr>
            <a:r>
              <a:rPr kumimoji="0" lang="en-US"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Manufactured</a:t>
            </a:r>
            <a:r>
              <a:rPr kumimoji="0" lang="en-US" sz="1500" b="1" i="0" u="none" strike="noStrike" kern="1200" cap="none" spc="0" normalizeH="0" noProof="0" dirty="0" smtClean="0">
                <a:ln>
                  <a:noFill/>
                </a:ln>
                <a:solidFill>
                  <a:prstClr val="black"/>
                </a:solidFill>
                <a:effectLst/>
                <a:uLnTx/>
                <a:uFillTx/>
                <a:latin typeface="Arial" panose="020B0604020202020204" pitchFamily="34" charset="0"/>
                <a:cs typeface="Arial" panose="020B0604020202020204" pitchFamily="34" charset="0"/>
              </a:rPr>
              <a:t> production</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lang="en-US" sz="1500" dirty="0" smtClean="0">
                <a:solidFill>
                  <a:prstClr val="black"/>
                </a:solidFill>
                <a:latin typeface="Arial" panose="020B0604020202020204" pitchFamily="34" charset="0"/>
                <a:cs typeface="Arial" panose="020B0604020202020204" pitchFamily="34" charset="0"/>
              </a:rPr>
              <a:t> Tomato </a:t>
            </a:r>
            <a:r>
              <a:rPr lang="en-US" sz="1500" dirty="0">
                <a:solidFill>
                  <a:prstClr val="black"/>
                </a:solidFill>
                <a:latin typeface="Arial" panose="020B0604020202020204" pitchFamily="34" charset="0"/>
                <a:cs typeface="Arial" panose="020B0604020202020204" pitchFamily="34" charset="0"/>
              </a:rPr>
              <a:t>paste</a:t>
            </a:r>
            <a:endPar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defRPr/>
            </a:pPr>
            <a:r>
              <a:rPr kumimoji="0" lang="en-US"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Project capacity</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500" dirty="0">
                <a:solidFill>
                  <a:prstClr val="black"/>
                </a:solidFill>
                <a:latin typeface="Arial" panose="020B0604020202020204" pitchFamily="34" charset="0"/>
                <a:cs typeface="Arial" panose="020B0604020202020204" pitchFamily="34" charset="0"/>
              </a:rPr>
              <a:t>200 tons </a:t>
            </a:r>
            <a:r>
              <a:rPr lang="en-US" sz="1500" dirty="0" smtClean="0">
                <a:solidFill>
                  <a:prstClr val="black"/>
                </a:solidFill>
                <a:latin typeface="Arial" panose="020B0604020202020204" pitchFamily="34" charset="0"/>
                <a:cs typeface="Arial" panose="020B0604020202020204" pitchFamily="34" charset="0"/>
              </a:rPr>
              <a:t>of tomato </a:t>
            </a:r>
            <a:r>
              <a:rPr lang="en-US" sz="1500" dirty="0">
                <a:solidFill>
                  <a:prstClr val="black"/>
                </a:solidFill>
                <a:latin typeface="Arial" panose="020B0604020202020204" pitchFamily="34" charset="0"/>
                <a:cs typeface="Arial" panose="020B0604020202020204" pitchFamily="34" charset="0"/>
              </a:rPr>
              <a:t>paste per </a:t>
            </a:r>
            <a:r>
              <a:rPr lang="en-US" sz="1500" dirty="0" smtClean="0">
                <a:solidFill>
                  <a:prstClr val="black"/>
                </a:solidFill>
                <a:latin typeface="Arial" panose="020B0604020202020204" pitchFamily="34" charset="0"/>
                <a:cs typeface="Arial" panose="020B0604020202020204" pitchFamily="34" charset="0"/>
              </a:rPr>
              <a:t>day</a:t>
            </a:r>
          </a:p>
          <a:p>
            <a:pPr marL="171450" lvl="0" indent="-171450" algn="l">
              <a:lnSpc>
                <a:spcPct val="150000"/>
              </a:lnSpc>
              <a:spcBef>
                <a:spcPts val="0"/>
              </a:spcBef>
              <a:buFont typeface="Wingdings" panose="05000000000000000000" pitchFamily="2" charset="2"/>
              <a:buChar char="Ø"/>
              <a:defRPr/>
            </a:pPr>
            <a:r>
              <a:rPr kumimoji="0" lang="en-US"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Workplaces</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500" dirty="0">
                <a:solidFill>
                  <a:prstClr val="black"/>
                </a:solidFill>
                <a:latin typeface="Arial" panose="020B0604020202020204" pitchFamily="34" charset="0"/>
                <a:cs typeface="Arial" panose="020B0604020202020204" pitchFamily="34" charset="0"/>
              </a:rPr>
              <a:t>100 </a:t>
            </a:r>
            <a:r>
              <a:rPr lang="en-US" sz="1500" dirty="0" smtClean="0">
                <a:solidFill>
                  <a:prstClr val="black"/>
                </a:solidFill>
                <a:latin typeface="Arial" panose="020B0604020202020204" pitchFamily="34" charset="0"/>
                <a:cs typeface="Arial" panose="020B0604020202020204" pitchFamily="34" charset="0"/>
              </a:rPr>
              <a:t>people</a:t>
            </a:r>
          </a:p>
          <a:p>
            <a:pPr marL="171450" lvl="0" indent="-171450" algn="l">
              <a:lnSpc>
                <a:spcPct val="150000"/>
              </a:lnSpc>
              <a:spcBef>
                <a:spcPts val="0"/>
              </a:spcBef>
              <a:buFont typeface="Wingdings" panose="05000000000000000000" pitchFamily="2" charset="2"/>
              <a:buChar char="Ø"/>
              <a:defRPr/>
            </a:pPr>
            <a:r>
              <a:rPr lang="en-US" sz="1500" b="1" dirty="0">
                <a:solidFill>
                  <a:prstClr val="black"/>
                </a:solidFill>
                <a:latin typeface="Arial" panose="020B0604020202020204" pitchFamily="34" charset="0"/>
                <a:cs typeface="Arial" panose="020B0604020202020204" pitchFamily="34" charset="0"/>
              </a:rPr>
              <a:t>Competitive advantages or uniqueness of the </a:t>
            </a:r>
            <a:r>
              <a:rPr lang="en-US" sz="1500" b="1" dirty="0" smtClean="0">
                <a:solidFill>
                  <a:prstClr val="black"/>
                </a:solidFill>
                <a:latin typeface="Arial" panose="020B0604020202020204" pitchFamily="34" charset="0"/>
                <a:cs typeface="Arial" panose="020B0604020202020204" pitchFamily="34" charset="0"/>
              </a:rPr>
              <a:t>project</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a:t>
            </a:r>
            <a:r>
              <a:rPr kumimoji="0" lang="ru-RU" sz="15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500" dirty="0">
                <a:solidFill>
                  <a:prstClr val="black"/>
                </a:solidFill>
                <a:latin typeface="Arial" panose="020B0604020202020204" pitchFamily="34" charset="0"/>
                <a:cs typeface="Arial" panose="020B0604020202020204" pitchFamily="34" charset="0"/>
              </a:rPr>
              <a:t>Kazakhstan imports about half of the consumed tomato paste. Consumption of tomato paste in 2017 – 32 thousand tons. The local partner has ready-made acreage and necessary agricultural equipment on its balance sheet.</a:t>
            </a:r>
            <a:endParaRPr kumimoji="0" lang="ru-RU" sz="15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defRPr/>
            </a:pPr>
            <a:r>
              <a:rPr lang="en-US" sz="1500" b="1" dirty="0">
                <a:solidFill>
                  <a:prstClr val="black"/>
                </a:solidFill>
                <a:latin typeface="Arial" panose="020B0604020202020204" pitchFamily="34" charset="0"/>
                <a:cs typeface="Arial" panose="020B0604020202020204" pitchFamily="34" charset="0"/>
              </a:rPr>
              <a:t>Type of project </a:t>
            </a:r>
            <a:r>
              <a:rPr lang="en-US" sz="1500" b="1" dirty="0" smtClean="0">
                <a:solidFill>
                  <a:prstClr val="black"/>
                </a:solidFill>
                <a:latin typeface="Arial" panose="020B0604020202020204" pitchFamily="34" charset="0"/>
                <a:cs typeface="Arial" panose="020B0604020202020204" pitchFamily="34" charset="0"/>
              </a:rPr>
              <a:t>implementation</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500" dirty="0">
                <a:solidFill>
                  <a:prstClr val="black"/>
                </a:solidFill>
                <a:latin typeface="Arial" panose="020B0604020202020204" pitchFamily="34" charset="0"/>
                <a:cs typeface="Arial" panose="020B0604020202020204" pitchFamily="34" charset="0"/>
              </a:rPr>
              <a:t>G</a:t>
            </a:r>
            <a:r>
              <a:rPr kumimoji="0" lang="en-US" sz="1500" b="0" i="0" u="none" strike="noStrike" kern="1200" cap="none" spc="0" normalizeH="0" baseline="0" noProof="0" dirty="0" err="1" smtClean="0">
                <a:ln>
                  <a:noFill/>
                </a:ln>
                <a:solidFill>
                  <a:prstClr val="black"/>
                </a:solidFill>
                <a:effectLst/>
                <a:uLnTx/>
                <a:uFillTx/>
                <a:latin typeface="Arial" panose="020B0604020202020204" pitchFamily="34" charset="0"/>
                <a:cs typeface="Arial" panose="020B0604020202020204" pitchFamily="34" charset="0"/>
              </a:rPr>
              <a:t>reenfield</a:t>
            </a:r>
            <a:endParaRPr kumimoji="0" lang="ru-RU" sz="15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defRPr/>
            </a:pPr>
            <a:r>
              <a:rPr lang="en-US" sz="1500" b="1" dirty="0">
                <a:solidFill>
                  <a:prstClr val="black"/>
                </a:solidFill>
                <a:latin typeface="Arial" panose="020B0604020202020204" pitchFamily="34" charset="0"/>
                <a:cs typeface="Arial" panose="020B0604020202020204" pitchFamily="34" charset="0"/>
              </a:rPr>
              <a:t>Project </a:t>
            </a:r>
            <a:r>
              <a:rPr lang="en-US" sz="1500" b="1" dirty="0" smtClean="0">
                <a:solidFill>
                  <a:prstClr val="black"/>
                </a:solidFill>
                <a:latin typeface="Arial" panose="020B0604020202020204" pitchFamily="34" charset="0"/>
                <a:cs typeface="Arial" panose="020B0604020202020204" pitchFamily="34" charset="0"/>
              </a:rPr>
              <a:t>status:</a:t>
            </a:r>
            <a:r>
              <a:rPr kumimoji="0" lang="ru-RU" sz="15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 </a:t>
            </a:r>
            <a:r>
              <a:rPr lang="en-US" sz="1500" dirty="0">
                <a:solidFill>
                  <a:prstClr val="black"/>
                </a:solidFill>
                <a:latin typeface="Arial" panose="020B0604020202020204" pitchFamily="34" charset="0"/>
                <a:cs typeface="Arial" panose="020B0604020202020204" pitchFamily="34" charset="0"/>
              </a:rPr>
              <a:t>The search for an investor is </a:t>
            </a:r>
            <a:r>
              <a:rPr lang="en-US" sz="1500" dirty="0" smtClean="0">
                <a:solidFill>
                  <a:prstClr val="black"/>
                </a:solidFill>
                <a:latin typeface="Arial" panose="020B0604020202020204" pitchFamily="34" charset="0"/>
                <a:cs typeface="Arial" panose="020B0604020202020204" pitchFamily="34" charset="0"/>
              </a:rPr>
              <a:t>underway</a:t>
            </a:r>
            <a:endParaRPr lang="ru-RU" sz="1500" dirty="0" smtClean="0">
              <a:solidFill>
                <a:prstClr val="black"/>
              </a:solidFill>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defRPr/>
            </a:pPr>
            <a:endParaRPr lang="en-US" sz="1500" dirty="0" smtClean="0">
              <a:solidFill>
                <a:prstClr val="black"/>
              </a:solidFill>
              <a:latin typeface="Arial" panose="020B0604020202020204" pitchFamily="34" charset="0"/>
              <a:cs typeface="Arial" panose="020B0604020202020204" pitchFamily="34" charset="0"/>
            </a:endParaRPr>
          </a:p>
          <a:p>
            <a:pPr marL="171450" lvl="0" indent="-171450" algn="l">
              <a:lnSpc>
                <a:spcPct val="150000"/>
              </a:lnSpc>
              <a:spcBef>
                <a:spcPts val="0"/>
              </a:spcBef>
              <a:buFont typeface="Wingdings" panose="05000000000000000000" pitchFamily="2" charset="2"/>
              <a:buChar char="Ø"/>
              <a:defRPr/>
            </a:pPr>
            <a:endParaRPr kumimoji="0" lang="ru-RU" sz="1500" b="0"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500" b="1"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lvl="0" algn="ctr" defTabSz="957816">
              <a:buNone/>
              <a:defRPr/>
            </a:pPr>
            <a:r>
              <a:rPr lang="en-US" sz="2400" b="1" dirty="0" smtClean="0">
                <a:solidFill>
                  <a:prstClr val="black"/>
                </a:solidFill>
                <a:latin typeface="Arial" panose="020B0604020202020204" pitchFamily="34" charset="0"/>
                <a:cs typeface="Arial" panose="020B0604020202020204" pitchFamily="34" charset="0"/>
              </a:rPr>
              <a:t>TOMATO </a:t>
            </a:r>
            <a:r>
              <a:rPr lang="en-US" sz="2400" b="1" dirty="0">
                <a:solidFill>
                  <a:prstClr val="black"/>
                </a:solidFill>
                <a:latin typeface="Arial" panose="020B0604020202020204" pitchFamily="34" charset="0"/>
                <a:cs typeface="Arial" panose="020B0604020202020204" pitchFamily="34" charset="0"/>
              </a:rPr>
              <a:t>PASTE </a:t>
            </a:r>
            <a:r>
              <a:rPr lang="en-US" sz="2400" b="1" dirty="0" smtClean="0">
                <a:solidFill>
                  <a:prstClr val="black"/>
                </a:solidFill>
                <a:latin typeface="Arial" panose="020B0604020202020204" pitchFamily="34" charset="0"/>
                <a:cs typeface="Arial" panose="020B0604020202020204" pitchFamily="34" charset="0"/>
              </a:rPr>
              <a:t>PRODUCTION</a:t>
            </a: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0980" y="1259396"/>
            <a:ext cx="3192720" cy="2394540"/>
          </a:xfrm>
          <a:prstGeom prst="rect">
            <a:avLst/>
          </a:prstGeom>
          <a:ln>
            <a:noFill/>
          </a:ln>
          <a:effectLst>
            <a:softEdge rad="112500"/>
          </a:effectLst>
        </p:spPr>
      </p:pic>
      <p:sp>
        <p:nvSpPr>
          <p:cNvPr id="11" name="TextBox 10"/>
          <p:cNvSpPr txBox="1"/>
          <p:nvPr/>
        </p:nvSpPr>
        <p:spPr>
          <a:xfrm>
            <a:off x="296105" y="3740591"/>
            <a:ext cx="3423336" cy="1585049"/>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 director</a:t>
            </a:r>
          </a:p>
          <a:p>
            <a:pPr lvl="0" algn="ctr"/>
            <a:r>
              <a:rPr lang="en-US" sz="1200" b="1" dirty="0" err="1">
                <a:solidFill>
                  <a:prstClr val="black"/>
                </a:solidFill>
                <a:latin typeface="Arial" panose="020B0604020202020204" pitchFamily="34" charset="0"/>
                <a:cs typeface="Arial" panose="020B0604020202020204" pitchFamily="34" charset="0"/>
              </a:rPr>
              <a:t>Mamyrov</a:t>
            </a:r>
            <a:r>
              <a:rPr lang="en-US" sz="1200" b="1" dirty="0">
                <a:solidFill>
                  <a:prstClr val="black"/>
                </a:solidFill>
                <a:latin typeface="Arial" panose="020B0604020202020204" pitchFamily="34" charset="0"/>
                <a:cs typeface="Arial" panose="020B0604020202020204" pitchFamily="34" charset="0"/>
              </a:rPr>
              <a:t> </a:t>
            </a:r>
            <a:r>
              <a:rPr lang="en-US" sz="1200" b="1" dirty="0" err="1">
                <a:solidFill>
                  <a:prstClr val="black"/>
                </a:solidFill>
                <a:latin typeface="Arial" panose="020B0604020202020204" pitchFamily="34" charset="0"/>
                <a:cs typeface="Arial" panose="020B0604020202020204" pitchFamily="34" charset="0"/>
              </a:rPr>
              <a:t>Dauletkozha</a:t>
            </a:r>
            <a:r>
              <a:rPr lang="en-US" sz="1200" b="1" dirty="0">
                <a:solidFill>
                  <a:prstClr val="black"/>
                </a:solidFill>
                <a:latin typeface="Arial" panose="020B0604020202020204" pitchFamily="34" charset="0"/>
                <a:cs typeface="Arial" panose="020B0604020202020204" pitchFamily="34" charset="0"/>
              </a:rPr>
              <a:t> </a:t>
            </a:r>
            <a:endParaRPr lang="en-US" sz="1200" b="1" dirty="0" smtClean="0">
              <a:solidFill>
                <a:prstClr val="black"/>
              </a:solidFill>
              <a:latin typeface="Arial" panose="020B0604020202020204" pitchFamily="34" charset="0"/>
              <a:cs typeface="Arial" panose="020B0604020202020204" pitchFamily="34" charset="0"/>
            </a:endParaRPr>
          </a:p>
          <a:p>
            <a:pPr lvl="0" algn="ctr"/>
            <a:r>
              <a:rPr lang="ru-RU" sz="1200" dirty="0">
                <a:solidFill>
                  <a:prstClr val="black"/>
                </a:solidFill>
                <a:latin typeface="Arial" panose="020B0604020202020204" pitchFamily="34" charset="0"/>
                <a:cs typeface="Arial" panose="020B0604020202020204" pitchFamily="34" charset="0"/>
              </a:rPr>
              <a:t>8 (707) 186 67 77 </a:t>
            </a:r>
            <a:endParaRPr lang="en-US" sz="1200" dirty="0" smtClean="0">
              <a:solidFill>
                <a:prstClr val="black"/>
              </a:solidFill>
              <a:latin typeface="Arial" pitchFamily="34" charset="0"/>
              <a:cs typeface="Arial" pitchFamily="34" charset="0"/>
            </a:endParaRPr>
          </a:p>
          <a:p>
            <a:pPr lvl="0" algn="ctr"/>
            <a:r>
              <a:rPr lang="en-US" sz="1200" dirty="0" smtClean="0">
                <a:solidFill>
                  <a:prstClr val="black"/>
                </a:solidFill>
                <a:latin typeface="Arial" pitchFamily="34" charset="0"/>
                <a:cs typeface="Arial" pitchFamily="34" charset="0"/>
              </a:rPr>
              <a:t>Director </a:t>
            </a:r>
            <a:r>
              <a:rPr lang="en-US" sz="1200" dirty="0">
                <a:solidFill>
                  <a:prstClr val="black"/>
                </a:solidFill>
                <a:latin typeface="Arial" pitchFamily="34" charset="0"/>
                <a:cs typeface="Arial" pitchFamily="34" charset="0"/>
              </a:rPr>
              <a:t>of the Department of Regional Development, Interaction and Monitoring </a:t>
            </a:r>
          </a:p>
          <a:p>
            <a:pPr lvl="0" algn="ct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3920177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769897" y="1310857"/>
            <a:ext cx="8284571" cy="5010410"/>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Region: </a:t>
            </a:r>
            <a:r>
              <a:rPr kumimoji="0" lang="en-US" sz="16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Aktobe</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region. </a:t>
            </a:r>
            <a:endPar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Agro-industrial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complex.</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Company name</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Orange </a:t>
            </a:r>
            <a:r>
              <a:rPr kumimoji="0" lang="ru-RU"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Holding</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LLP. </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cost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$ 74 million. </a:t>
            </a:r>
            <a:endPar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capacity</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Dutch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roses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12</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960</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000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per year; tomatoes - 3 672 tons per year; cucumbers - 5,184 tons per year; Bulgarian pepper (paprika) - 1,080 tons per year; salad greens - 432 tons per year; strawberries - 648 tons per year; potted flowers - 222,300 pieces per year; tulips - 900 000 pieces per year.</a:t>
            </a:r>
            <a:endPar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Workplaces:</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50-60. </a:t>
            </a:r>
            <a:endPar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Competitive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advantages or uniqueness of the </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Type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project </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implementation </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new, expansion, next stage</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reinvest</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greenfield &amp; brownfield)</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New project. </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status: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The initiator of the project has the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land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plot. Documentation is developed. To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start the construction and installation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works,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financing is needed</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FLOWER-GREENHOUSE COMPLEX</a:t>
            </a: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10" y="1429843"/>
            <a:ext cx="3468687" cy="2043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01210" y="3539474"/>
            <a:ext cx="3423336" cy="1569660"/>
          </a:xfrm>
          <a:prstGeom prst="rect">
            <a:avLst/>
          </a:prstGeom>
          <a:noFill/>
        </p:spPr>
        <p:txBody>
          <a:bodyPr wrap="square" rtlCol="0">
            <a:spAutoFit/>
          </a:bodyPr>
          <a:lstStyle/>
          <a:p>
            <a:pPr lvl="0" algn="ctr">
              <a:defRPr/>
            </a:pPr>
            <a:r>
              <a:rPr lang="en-US" sz="1200" b="1" dirty="0" smtClean="0">
                <a:solidFill>
                  <a:prstClr val="black"/>
                </a:solidFill>
                <a:latin typeface="Arial" pitchFamily="34" charset="0"/>
                <a:cs typeface="Arial" pitchFamily="34" charset="0"/>
              </a:rPr>
              <a:t>Contacts</a:t>
            </a:r>
            <a:r>
              <a:rPr lang="ru-RU" sz="1200" b="1" dirty="0" smtClean="0">
                <a:solidFill>
                  <a:prstClr val="black"/>
                </a:solidFill>
                <a:latin typeface="Arial" pitchFamily="34" charset="0"/>
                <a:cs typeface="Arial" pitchFamily="34" charset="0"/>
              </a:rPr>
              <a:t> </a:t>
            </a:r>
            <a:r>
              <a:rPr lang="en-US" sz="1200" b="1" dirty="0" smtClean="0">
                <a:solidFill>
                  <a:prstClr val="black"/>
                </a:solidFill>
                <a:latin typeface="Arial" pitchFamily="34" charset="0"/>
                <a:cs typeface="Arial" pitchFamily="34" charset="0"/>
              </a:rPr>
              <a:t>of Kazakh Invest</a:t>
            </a: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Regional</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director</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p>
          <a:p>
            <a:pPr lvl="0" algn="ctr"/>
            <a:r>
              <a:rPr lang="en-US" sz="1200" b="1" dirty="0" err="1">
                <a:solidFill>
                  <a:prstClr val="black"/>
                </a:solidFill>
                <a:latin typeface="Arial" pitchFamily="34" charset="0"/>
                <a:cs typeface="Arial" pitchFamily="34" charset="0"/>
              </a:rPr>
              <a:t>Sagyn</a:t>
            </a:r>
            <a:r>
              <a:rPr lang="en-US" sz="1200" b="1" dirty="0">
                <a:solidFill>
                  <a:prstClr val="black"/>
                </a:solidFill>
                <a:latin typeface="Arial" pitchFamily="34" charset="0"/>
                <a:cs typeface="Arial" pitchFamily="34" charset="0"/>
              </a:rPr>
              <a:t> </a:t>
            </a:r>
            <a:r>
              <a:rPr lang="en-US" sz="1200" b="1" dirty="0" err="1" smtClean="0">
                <a:solidFill>
                  <a:prstClr val="black"/>
                </a:solidFill>
                <a:latin typeface="Arial" pitchFamily="34" charset="0"/>
                <a:cs typeface="Arial" pitchFamily="34" charset="0"/>
              </a:rPr>
              <a:t>Bekbol</a:t>
            </a:r>
            <a:endParaRPr lang="en-US" sz="1200" b="1" dirty="0" smtClean="0">
              <a:solidFill>
                <a:prstClr val="black"/>
              </a:solidFill>
              <a:latin typeface="Arial" pitchFamily="34" charset="0"/>
              <a:cs typeface="Arial"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(700) 571 96 55</a:t>
            </a:r>
            <a:endParaRPr lang="ru-RU" sz="1200" dirty="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smtClean="0">
                <a:solidFill>
                  <a:prstClr val="black"/>
                </a:solidFill>
                <a:latin typeface="Arial" pitchFamily="34" charset="0"/>
                <a:cs typeface="Arial" pitchFamily="34" charset="0"/>
              </a:rPr>
              <a:t>Nurlan</a:t>
            </a:r>
            <a:endParaRPr lang="en-US" sz="1200" b="1" dirty="0" smtClean="0">
              <a:solidFill>
                <a:prstClr val="black"/>
              </a:solidFill>
              <a:latin typeface="Arial" pitchFamily="34" charset="0"/>
              <a:cs typeface="Arial" pitchFamily="34" charset="0"/>
            </a:endParaRPr>
          </a:p>
          <a:p>
            <a:pPr lvl="0" algn="ct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+7</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702 359 99 56</a:t>
            </a:r>
            <a:endParaRPr kumimoji="0" lang="ru-RU" sz="12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26228176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847171" y="1306037"/>
            <a:ext cx="7599790" cy="4656467"/>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Region: </a:t>
            </a:r>
            <a:r>
              <a:rPr kumimoji="0" lang="en-US" sz="16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Aktobe</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region. </a:t>
            </a:r>
            <a:endPar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ining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and metallurgical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complex</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ю</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Company name</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Sazprom</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LLP. </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cost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20</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million. </a:t>
            </a:r>
            <a:endPar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capacity</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20 000</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ton per year</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Workplaces:</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Determined. </a:t>
            </a:r>
            <a:endPar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Competitive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advantages or uniqueness of the </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Type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project </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implementation </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new, expansion, next stage</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reinvest</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greenfield &amp; brownfield)</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New project. </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status: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project is included in the Entrepreneurship Map of the </a:t>
            </a:r>
            <a:r>
              <a:rPr kumimoji="0" lang="en-US" sz="16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Aktobe</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region. There is a kaolin clay deposit, as well as a production base. The project is at the design stage. At the moment, the project is at the stage of registration of the land</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WET KAOLIN ENRICHMENT FACTORY</a:t>
            </a: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083" y="1425081"/>
            <a:ext cx="3468687" cy="204787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178205" y="3528868"/>
            <a:ext cx="3423336" cy="1569660"/>
          </a:xfrm>
          <a:prstGeom prst="rect">
            <a:avLst/>
          </a:prstGeom>
          <a:noFill/>
        </p:spPr>
        <p:txBody>
          <a:bodyPr wrap="square" rtlCol="0">
            <a:spAutoFit/>
          </a:bodyPr>
          <a:lstStyle/>
          <a:p>
            <a:pPr lvl="0" algn="ctr">
              <a:defRPr/>
            </a:pPr>
            <a:r>
              <a:rPr lang="en-US" sz="1200" b="1" dirty="0" smtClean="0">
                <a:solidFill>
                  <a:prstClr val="black"/>
                </a:solidFill>
                <a:latin typeface="Arial" pitchFamily="34" charset="0"/>
                <a:cs typeface="Arial" pitchFamily="34" charset="0"/>
              </a:rPr>
              <a:t>Contacts</a:t>
            </a:r>
            <a:r>
              <a:rPr lang="ru-RU" sz="1200" b="1" dirty="0" smtClean="0">
                <a:solidFill>
                  <a:prstClr val="black"/>
                </a:solidFill>
                <a:latin typeface="Arial" pitchFamily="34" charset="0"/>
                <a:cs typeface="Arial" pitchFamily="34" charset="0"/>
              </a:rPr>
              <a:t> </a:t>
            </a:r>
            <a:r>
              <a:rPr lang="en-US" sz="1200" b="1" dirty="0" smtClean="0">
                <a:solidFill>
                  <a:prstClr val="black"/>
                </a:solidFill>
                <a:latin typeface="Arial" pitchFamily="34" charset="0"/>
                <a:cs typeface="Arial" pitchFamily="34" charset="0"/>
              </a:rPr>
              <a:t>of Kazakh Invest</a:t>
            </a:r>
            <a:r>
              <a:rPr kumimoji="0" lang="en-US" sz="1200" b="1"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Regional</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director</a:t>
            </a: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a:t>
            </a:r>
          </a:p>
          <a:p>
            <a:pPr lvl="0" algn="ctr"/>
            <a:r>
              <a:rPr lang="en-US" sz="1200" b="1" dirty="0" err="1">
                <a:solidFill>
                  <a:prstClr val="black"/>
                </a:solidFill>
                <a:latin typeface="Arial" pitchFamily="34" charset="0"/>
                <a:cs typeface="Arial" pitchFamily="34" charset="0"/>
              </a:rPr>
              <a:t>Sagyn</a:t>
            </a:r>
            <a:r>
              <a:rPr lang="en-US" sz="1200" b="1" dirty="0">
                <a:solidFill>
                  <a:prstClr val="black"/>
                </a:solidFill>
                <a:latin typeface="Arial" pitchFamily="34" charset="0"/>
                <a:cs typeface="Arial" pitchFamily="34" charset="0"/>
              </a:rPr>
              <a:t> </a:t>
            </a:r>
            <a:r>
              <a:rPr lang="en-US" sz="1200" b="1" dirty="0" err="1" smtClean="0">
                <a:solidFill>
                  <a:prstClr val="black"/>
                </a:solidFill>
                <a:latin typeface="Arial" pitchFamily="34" charset="0"/>
                <a:cs typeface="Arial" pitchFamily="34" charset="0"/>
              </a:rPr>
              <a:t>Bekbol</a:t>
            </a:r>
            <a:endParaRPr lang="en-US" sz="1200" b="1" dirty="0" smtClean="0">
              <a:solidFill>
                <a:prstClr val="black"/>
              </a:solidFill>
              <a:latin typeface="Arial" pitchFamily="34" charset="0"/>
              <a:cs typeface="Arial"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(700) 571 96 55</a:t>
            </a:r>
            <a:endParaRPr lang="ru-RU" sz="1200" dirty="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smtClean="0">
                <a:solidFill>
                  <a:prstClr val="black"/>
                </a:solidFill>
                <a:latin typeface="Arial" pitchFamily="34" charset="0"/>
                <a:cs typeface="Arial" pitchFamily="34" charset="0"/>
              </a:rPr>
              <a:t>Nurlan</a:t>
            </a:r>
            <a:endParaRPr lang="en-US" sz="1200" b="1" dirty="0" smtClean="0">
              <a:solidFill>
                <a:prstClr val="black"/>
              </a:solidFill>
              <a:latin typeface="Arial" pitchFamily="34" charset="0"/>
              <a:cs typeface="Arial" pitchFamily="34" charset="0"/>
            </a:endParaRPr>
          </a:p>
          <a:p>
            <a:pPr lvl="0" algn="ctr"/>
            <a:r>
              <a:rPr kumimoji="0" lang="ru-RU"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+7</a:t>
            </a:r>
            <a:r>
              <a:rPr kumimoji="0" lang="en-US" sz="12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702 359 99 56</a:t>
            </a:r>
            <a:endParaRPr kumimoji="0" lang="ru-RU" sz="12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val="38141711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559631" y="937122"/>
            <a:ext cx="8473165" cy="5873916"/>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Region: </a:t>
            </a:r>
            <a:r>
              <a:rPr kumimoji="0" lang="en-US" sz="13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Atyrau</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region. </a:t>
            </a:r>
            <a:endPar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a:t>
            </a: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Pharmaceutics.</a:t>
            </a:r>
            <a:endPar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Company name</a:t>
            </a:r>
            <a:r>
              <a:rPr kumimoji="0" lang="ru-RU"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3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Medicina</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JSC.</a:t>
            </a:r>
            <a:endPar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cost</a:t>
            </a:r>
            <a:r>
              <a:rPr kumimoji="0" lang="ru-RU"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$59,8 million</a:t>
            </a:r>
            <a:r>
              <a:rPr kumimoji="0" lang="en-US" sz="1300" b="0" i="0" u="none" strike="noStrike" kern="1200" cap="none" spc="0" normalizeH="0" noProof="0" dirty="0" smtClean="0">
                <a:ln>
                  <a:noFill/>
                </a:ln>
                <a:solidFill>
                  <a:prstClr val="black"/>
                </a:solidFill>
                <a:effectLst/>
                <a:uLnTx/>
                <a:uFillTx/>
                <a:latin typeface="Arial" panose="020B0604020202020204" pitchFamily="34" charset="0"/>
                <a:ea typeface="+mn-ea"/>
                <a:cs typeface="Arial" panose="020B0604020202020204" pitchFamily="34" charset="0"/>
              </a:rPr>
              <a:t> USD</a:t>
            </a:r>
            <a:endPar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capacity</a:t>
            </a:r>
            <a:r>
              <a:rPr kumimoji="0" lang="ru-RU"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Tablets - 12 </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000 000</a:t>
            </a:r>
            <a:r>
              <a:rPr kumimoji="0" lang="fr-FR"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pieces, </a:t>
            </a:r>
            <a:r>
              <a:rPr kumimoji="0" lang="fr-FR"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capsules - 300 </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000 000</a:t>
            </a:r>
            <a:r>
              <a:rPr kumimoji="0" lang="fr-FR"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pieces, ampoules - 54 </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000 000</a:t>
            </a:r>
            <a:r>
              <a:rPr kumimoji="0" lang="fr-FR"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fr-FR"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pieces, ointments - 12 </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000 000 </a:t>
            </a:r>
            <a:r>
              <a:rPr kumimoji="0" lang="fr-FR"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packages</a:t>
            </a:r>
            <a:r>
              <a:rPr kumimoji="0" lang="fr-FR"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liquids - 16 </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000 000</a:t>
            </a:r>
            <a:r>
              <a:rPr kumimoji="0" lang="fr-FR"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bottles</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per year</a:t>
            </a:r>
            <a:r>
              <a:rPr kumimoji="0" lang="fr-FR"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Workplaces</a:t>
            </a:r>
            <a:r>
              <a:rPr kumimoji="0" lang="ru-RU"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50</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Competitive </a:t>
            </a: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advantages or uniqueness of the </a:t>
            </a: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a:t>
            </a:r>
            <a:r>
              <a:rPr kumimoji="0" lang="ru-RU"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project is focused on import substitution, as well as on ensuring the uninterrupted production of high-quality pharmaceutical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products,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to meet the needs of all groups of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population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the Western regions, as well as other regions of the Republic of Kazakhstan in medicines at affordable prices.</a:t>
            </a:r>
            <a:endPar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Type </a:t>
            </a: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project </a:t>
            </a: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implementation </a:t>
            </a:r>
            <a:r>
              <a:rPr kumimoji="0" lang="ru-RU" sz="13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3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new, expansion, next stage</a:t>
            </a:r>
            <a:r>
              <a:rPr kumimoji="0" lang="ru-RU" sz="13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reinvest</a:t>
            </a:r>
            <a:r>
              <a:rPr kumimoji="0" lang="ru-RU" sz="13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greenfield &amp; brownfield)</a:t>
            </a:r>
            <a:r>
              <a:rPr kumimoji="0" lang="ru-RU" sz="13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New project.</a:t>
            </a:r>
            <a:endParaRPr kumimoji="0" lang="ru-RU"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status: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The</a:t>
            </a: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Design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and estimate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documentation is developed. Also, the positive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conclusion of the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Republican State Expertise </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State out of departmental examination of projects</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kk-KZ"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is received.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present, the zero cycle has been completed, work has begun on the construction of a block frame. The temporary premises of the office,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rest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the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builders</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and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canteen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were </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built. Construction has been suspended due to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the problems</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of financing.</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Contacts </a:t>
            </a:r>
            <a:r>
              <a:rPr kumimoji="0" lang="en-US" sz="13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the project </a:t>
            </a:r>
            <a:r>
              <a:rPr kumimoji="0" lang="en-US"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initiator:</a:t>
            </a:r>
            <a:r>
              <a:rPr kumimoji="0" lang="ru-RU" sz="13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Zabira</a:t>
            </a:r>
            <a:r>
              <a:rPr kumimoji="0" lang="en-US"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Dauletzhanova</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mobile: </a:t>
            </a:r>
            <a:r>
              <a:rPr kumimoji="0" lang="ru-RU" sz="13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3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7 701 566 26 40.</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CONSTRUCTION OF A PHARMACEUTICAL FACTORY</a:t>
            </a: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781" y="1133203"/>
            <a:ext cx="3371850" cy="174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10464" y="2926053"/>
            <a:ext cx="3423336" cy="1569660"/>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 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a:t>
            </a:r>
            <a:r>
              <a:rPr lang="ru-RU" sz="1200" dirty="0">
                <a:solidFill>
                  <a:prstClr val="black"/>
                </a:solidFill>
                <a:latin typeface="Arial" pitchFamily="34" charset="0"/>
                <a:cs typeface="Arial" pitchFamily="34" charset="0"/>
              </a:rPr>
              <a:t> </a:t>
            </a:r>
            <a:r>
              <a:rPr lang="en-US" sz="1200" dirty="0">
                <a:solidFill>
                  <a:prstClr val="black"/>
                </a:solidFill>
                <a:latin typeface="Arial" pitchFamily="34" charset="0"/>
                <a:cs typeface="Arial" pitchFamily="34" charset="0"/>
              </a:rPr>
              <a:t>director</a:t>
            </a:r>
            <a:r>
              <a:rPr lang="ru-RU" sz="1200" dirty="0">
                <a:solidFill>
                  <a:prstClr val="black"/>
                </a:solidFill>
                <a:latin typeface="Arial" pitchFamily="34" charset="0"/>
                <a:cs typeface="Arial" pitchFamily="34" charset="0"/>
              </a:rPr>
              <a:t> </a:t>
            </a:r>
          </a:p>
          <a:p>
            <a:pPr lvl="0" algn="ctr"/>
            <a:r>
              <a:rPr lang="en-US" sz="1200" b="1" dirty="0" err="1">
                <a:solidFill>
                  <a:prstClr val="black"/>
                </a:solidFill>
                <a:latin typeface="Arial" pitchFamily="34" charset="0"/>
                <a:cs typeface="Arial" pitchFamily="34" charset="0"/>
              </a:rPr>
              <a:t>Yerzhan</a:t>
            </a:r>
            <a:r>
              <a:rPr lang="en-US" sz="1200" b="1" dirty="0">
                <a:solidFill>
                  <a:prstClr val="black"/>
                </a:solidFill>
                <a:latin typeface="Arial" pitchFamily="34" charset="0"/>
                <a:cs typeface="Arial" pitchFamily="34" charset="0"/>
              </a:rPr>
              <a:t> </a:t>
            </a:r>
            <a:r>
              <a:rPr lang="en-US" sz="1200" b="1" dirty="0" err="1" smtClean="0">
                <a:solidFill>
                  <a:prstClr val="black"/>
                </a:solidFill>
                <a:latin typeface="Arial" pitchFamily="34" charset="0"/>
                <a:cs typeface="Arial" pitchFamily="34" charset="0"/>
              </a:rPr>
              <a:t>Kolbaev</a:t>
            </a:r>
            <a:endParaRPr lang="en-US" sz="1200" b="1" dirty="0" smtClean="0">
              <a:solidFill>
                <a:prstClr val="black"/>
              </a:solidFill>
              <a:latin typeface="Arial" pitchFamily="34" charset="0"/>
              <a:cs typeface="Arial"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(702) 638 88 43</a:t>
            </a:r>
            <a:endParaRPr lang="ru-RU" sz="1200" dirty="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7232218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821626" y="1276260"/>
            <a:ext cx="8227501" cy="5055422"/>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Region: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Karaganda region. </a:t>
            </a:r>
            <a:endPar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Construction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industry.</a:t>
            </a:r>
            <a:endPar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Company name</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Otemis</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Ltd</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LLP. </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cost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$1 million</a:t>
            </a:r>
            <a:r>
              <a:rPr kumimoji="0" lang="en-US" sz="1600" b="0" i="0" u="none" strike="noStrike" kern="1200" cap="none" spc="0" normalizeH="0" noProof="0" dirty="0" smtClean="0">
                <a:ln>
                  <a:noFill/>
                </a:ln>
                <a:solidFill>
                  <a:prstClr val="black"/>
                </a:solidFill>
                <a:effectLst/>
                <a:uLnTx/>
                <a:uFillTx/>
                <a:latin typeface="Arial" panose="020B0604020202020204" pitchFamily="34" charset="0"/>
                <a:ea typeface="+mn-ea"/>
                <a:cs typeface="Arial" panose="020B0604020202020204" pitchFamily="34" charset="0"/>
              </a:rPr>
              <a:t> USD</a:t>
            </a:r>
            <a:endPar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capacity</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ru-RU"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5 000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tons per year. </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Workplaces</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50.</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Competitive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advantages or uniqueness of the </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Type </a:t>
            </a:r>
            <a:r>
              <a:rPr kumimoji="0" lang="en-US" sz="16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project </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implementation </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new, expansion, next stage</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reinvest</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greenfield &amp; brownfield)</a:t>
            </a:r>
            <a:r>
              <a:rPr kumimoji="0" lang="ru-RU"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«Brownfield».</a:t>
            </a:r>
          </a:p>
          <a:p>
            <a:pPr marL="171450" marR="0" lvl="0" indent="-171450" algn="just"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status: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Construction of a plant for the production of polymer concrete products. It is possible to organize any production, depending on the wishes of the new owner (the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production must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correspond to the types of activities of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the SEZ </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Saryarka</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mechanical engineering, metallurgy, chemical industry, construction industry). Negotiations are underway with </a:t>
            </a:r>
            <a:r>
              <a:rPr kumimoji="0" lang="ru-RU"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еру </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potential </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investors regarding the sale of the plant</a:t>
            </a:r>
            <a:r>
              <a:rPr kumimoji="0" lang="en-US" sz="16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PLANT FOR THE PRODUCTION OF POLYMER CONCRETE PRODUCTS</a:t>
            </a: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939" y="1367248"/>
            <a:ext cx="3468687" cy="2243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374862" y="3701373"/>
            <a:ext cx="3423336" cy="1569660"/>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 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a:t>
            </a:r>
            <a:r>
              <a:rPr lang="ru-RU" sz="1200" dirty="0">
                <a:solidFill>
                  <a:prstClr val="black"/>
                </a:solidFill>
                <a:latin typeface="Arial" pitchFamily="34" charset="0"/>
                <a:cs typeface="Arial" pitchFamily="34" charset="0"/>
              </a:rPr>
              <a:t> </a:t>
            </a:r>
            <a:r>
              <a:rPr lang="en-US" sz="1200" dirty="0">
                <a:solidFill>
                  <a:prstClr val="black"/>
                </a:solidFill>
                <a:latin typeface="Arial" pitchFamily="34" charset="0"/>
                <a:cs typeface="Arial" pitchFamily="34" charset="0"/>
              </a:rPr>
              <a:t>director</a:t>
            </a:r>
            <a:r>
              <a:rPr lang="ru-RU" sz="1200" dirty="0">
                <a:solidFill>
                  <a:prstClr val="black"/>
                </a:solidFill>
                <a:latin typeface="Arial" pitchFamily="34" charset="0"/>
                <a:cs typeface="Arial" pitchFamily="34" charset="0"/>
              </a:rPr>
              <a:t> </a:t>
            </a:r>
          </a:p>
          <a:p>
            <a:pPr lvl="0" algn="ctr"/>
            <a:r>
              <a:rPr lang="en-US" sz="1200" b="1" dirty="0" err="1">
                <a:solidFill>
                  <a:prstClr val="black"/>
                </a:solidFill>
                <a:latin typeface="Arial" panose="020B0604020202020204" pitchFamily="34" charset="0"/>
                <a:cs typeface="Arial" panose="020B0604020202020204" pitchFamily="34" charset="0"/>
              </a:rPr>
              <a:t>Madi</a:t>
            </a:r>
            <a:r>
              <a:rPr lang="en-US" sz="1200" b="1" dirty="0">
                <a:solidFill>
                  <a:prstClr val="black"/>
                </a:solidFill>
                <a:latin typeface="Arial" panose="020B0604020202020204" pitchFamily="34" charset="0"/>
                <a:cs typeface="Arial" panose="020B0604020202020204" pitchFamily="34" charset="0"/>
              </a:rPr>
              <a:t> </a:t>
            </a:r>
            <a:r>
              <a:rPr lang="en-US" sz="1200" b="1" dirty="0" err="1" smtClean="0">
                <a:solidFill>
                  <a:prstClr val="black"/>
                </a:solidFill>
                <a:latin typeface="Arial" panose="020B0604020202020204" pitchFamily="34" charset="0"/>
                <a:cs typeface="Arial" panose="020B0604020202020204" pitchFamily="34" charset="0"/>
              </a:rPr>
              <a:t>Isekeyev</a:t>
            </a:r>
            <a:endParaRPr lang="en-US" sz="1200" b="1" dirty="0" smtClean="0">
              <a:solidFill>
                <a:prstClr val="black"/>
              </a:solidFill>
              <a:latin typeface="Arial" panose="020B0604020202020204" pitchFamily="34" charset="0"/>
              <a:cs typeface="Arial" panose="020B0604020202020204"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(701) 227 88 86</a:t>
            </a:r>
            <a:endParaRPr lang="ru-RU" sz="1200" dirty="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7892048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903383" y="1659671"/>
            <a:ext cx="7848872" cy="4347536"/>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Region:</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Aqmola</a:t>
            </a:r>
            <a:r>
              <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Agro</a:t>
            </a:r>
            <a:r>
              <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industrial</a:t>
            </a:r>
            <a:r>
              <a:rPr kumimoji="0" lang="en-US" sz="1600" i="0" u="none" strike="noStrike" kern="1200" cap="none" spc="0" normalizeH="0" noProof="0" dirty="0" smtClean="0">
                <a:ln>
                  <a:noFill/>
                </a:ln>
                <a:solidFill>
                  <a:prstClr val="black"/>
                </a:solidFill>
                <a:effectLst/>
                <a:uLnTx/>
                <a:uFillTx/>
                <a:latin typeface="Arial" panose="020B0604020202020204" pitchFamily="34" charset="0"/>
                <a:ea typeface="+mn-ea"/>
                <a:cs typeface="Arial" panose="020B0604020202020204" pitchFamily="34" charset="0"/>
              </a:rPr>
              <a:t> complex</a:t>
            </a:r>
            <a:endPar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Company name</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KazPlemPtica</a:t>
            </a:r>
            <a:r>
              <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LLP</a:t>
            </a:r>
            <a:endPar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description: </a:t>
            </a:r>
            <a:r>
              <a:rPr kumimoji="0" lang="en-US"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Meeting the needs of domestic factories in chickens for eggs production, import substitution</a:t>
            </a:r>
            <a:r>
              <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en-US"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lvl="0" indent="-171450" algn="l">
              <a:lnSpc>
                <a:spcPct val="150000"/>
              </a:lnSpc>
              <a:spcBef>
                <a:spcPts val="0"/>
              </a:spcBef>
              <a:buFont typeface="Wingdings" panose="05000000000000000000" pitchFamily="2" charset="2"/>
              <a:buChar char="Ø"/>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cost</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lang="en-US" sz="1600" dirty="0" smtClean="0">
                <a:solidFill>
                  <a:prstClr val="black"/>
                </a:solidFill>
                <a:latin typeface="Arial" panose="020B0604020202020204" pitchFamily="34" charset="0"/>
                <a:cs typeface="Arial" panose="020B0604020202020204" pitchFamily="34" charset="0"/>
              </a:rPr>
              <a:t>$</a:t>
            </a:r>
            <a:r>
              <a:rPr kumimoji="0" lang="en-US"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2,6 million USD</a:t>
            </a:r>
            <a:endPar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Manufactured</a:t>
            </a:r>
            <a:r>
              <a:rPr kumimoji="0" lang="en-US" sz="1600" b="1" i="0" u="none" strike="noStrike" kern="1200" cap="none" spc="0" normalizeH="0" noProof="0" dirty="0" smtClean="0">
                <a:ln>
                  <a:noFill/>
                </a:ln>
                <a:solidFill>
                  <a:prstClr val="black"/>
                </a:solidFill>
                <a:effectLst/>
                <a:uLnTx/>
                <a:uFillTx/>
                <a:latin typeface="Arial" panose="020B0604020202020204" pitchFamily="34" charset="0"/>
                <a:ea typeface="+mn-ea"/>
                <a:cs typeface="Arial" panose="020B0604020202020204" pitchFamily="34" charset="0"/>
              </a:rPr>
              <a:t> production</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incubation of egg chickens </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Capacity</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up to 4,5 million chickens per year </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Number of workplaces</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 </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Type of project implementation: </a:t>
            </a:r>
            <a:r>
              <a:rPr lang="en-US" sz="1600" dirty="0">
                <a:solidFill>
                  <a:prstClr val="black"/>
                </a:solidFill>
                <a:latin typeface="Arial" panose="020B0604020202020204" pitchFamily="34" charset="0"/>
                <a:cs typeface="Arial" panose="020B0604020202020204" pitchFamily="34" charset="0"/>
              </a:rPr>
              <a:t>N</a:t>
            </a:r>
            <a:r>
              <a:rPr kumimoji="0" lang="en-US" sz="160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ew</a:t>
            </a:r>
            <a:endPar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status:</a:t>
            </a:r>
            <a:r>
              <a:rPr kumimoji="0" lang="ru-RU" sz="16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Applications for financing have been submitted to Bank Center Credit JSC/ Agrarian Credit Corporation JSC </a:t>
            </a:r>
            <a:endParaRPr kumimoji="0" lang="ru-RU" sz="160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Прямоугольник 5"/>
          <p:cNvSpPr>
            <a:spLocks noChangeArrowheads="1"/>
          </p:cNvSpPr>
          <p:nvPr/>
        </p:nvSpPr>
        <p:spPr bwMode="auto">
          <a:xfrm>
            <a:off x="0" y="0"/>
            <a:ext cx="12192000" cy="830997"/>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INCUBATION OF EGG CHICKENS</a:t>
            </a: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Рисунок 7"/>
          <p:cNvPicPr/>
          <p:nvPr/>
        </p:nvPicPr>
        <p:blipFill rotWithShape="1">
          <a:blip r:embed="rId3" cstate="print">
            <a:extLst>
              <a:ext uri="{28A0092B-C50C-407E-A947-70E740481C1C}">
                <a14:useLocalDpi xmlns:a14="http://schemas.microsoft.com/office/drawing/2010/main" val="0"/>
              </a:ext>
            </a:extLst>
          </a:blip>
          <a:srcRect l="2175" t="1716" r="75171" b="81781"/>
          <a:stretch/>
        </p:blipFill>
        <p:spPr>
          <a:xfrm>
            <a:off x="997527" y="1476289"/>
            <a:ext cx="2258291" cy="2112038"/>
          </a:xfrm>
          <a:prstGeom prst="rect">
            <a:avLst/>
          </a:prstGeom>
        </p:spPr>
      </p:pic>
      <p:sp>
        <p:nvSpPr>
          <p:cNvPr id="10" name="TextBox 9"/>
          <p:cNvSpPr txBox="1"/>
          <p:nvPr/>
        </p:nvSpPr>
        <p:spPr>
          <a:xfrm>
            <a:off x="415004" y="3666386"/>
            <a:ext cx="3423336" cy="1569660"/>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 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a:t>
            </a:r>
            <a:r>
              <a:rPr lang="ru-RU" sz="1200" dirty="0">
                <a:solidFill>
                  <a:prstClr val="black"/>
                </a:solidFill>
                <a:latin typeface="Arial" pitchFamily="34" charset="0"/>
                <a:cs typeface="Arial" pitchFamily="34" charset="0"/>
              </a:rPr>
              <a:t> </a:t>
            </a:r>
            <a:r>
              <a:rPr lang="en-US" sz="1200" dirty="0">
                <a:solidFill>
                  <a:prstClr val="black"/>
                </a:solidFill>
                <a:latin typeface="Arial" pitchFamily="34" charset="0"/>
                <a:cs typeface="Arial" pitchFamily="34" charset="0"/>
              </a:rPr>
              <a:t>director</a:t>
            </a:r>
            <a:r>
              <a:rPr lang="ru-RU" sz="1200" dirty="0">
                <a:solidFill>
                  <a:prstClr val="black"/>
                </a:solidFill>
                <a:latin typeface="Arial" pitchFamily="34" charset="0"/>
                <a:cs typeface="Arial" pitchFamily="34" charset="0"/>
              </a:rPr>
              <a:t> </a:t>
            </a:r>
          </a:p>
          <a:p>
            <a:pPr lvl="0" algn="ctr"/>
            <a:r>
              <a:rPr lang="en-US" sz="1200" b="1" dirty="0" err="1">
                <a:solidFill>
                  <a:prstClr val="black"/>
                </a:solidFill>
                <a:latin typeface="Arial" panose="020B0604020202020204" pitchFamily="34" charset="0"/>
                <a:cs typeface="Arial" panose="020B0604020202020204" pitchFamily="34" charset="0"/>
              </a:rPr>
              <a:t>Zholumbetov</a:t>
            </a:r>
            <a:r>
              <a:rPr lang="en-US" sz="1200" b="1" dirty="0">
                <a:solidFill>
                  <a:prstClr val="black"/>
                </a:solidFill>
                <a:latin typeface="Arial" panose="020B0604020202020204" pitchFamily="34" charset="0"/>
                <a:cs typeface="Arial" panose="020B0604020202020204" pitchFamily="34" charset="0"/>
              </a:rPr>
              <a:t> </a:t>
            </a:r>
            <a:r>
              <a:rPr lang="en-US" sz="1200" b="1" dirty="0" err="1" smtClean="0">
                <a:solidFill>
                  <a:prstClr val="black"/>
                </a:solidFill>
                <a:latin typeface="Arial" panose="020B0604020202020204" pitchFamily="34" charset="0"/>
                <a:cs typeface="Arial" panose="020B0604020202020204" pitchFamily="34" charset="0"/>
              </a:rPr>
              <a:t>Yernur</a:t>
            </a:r>
            <a:endParaRPr lang="en-US" sz="1200" b="1" dirty="0" smtClean="0">
              <a:solidFill>
                <a:prstClr val="black"/>
              </a:solidFill>
              <a:latin typeface="Arial" panose="020B0604020202020204" pitchFamily="34" charset="0"/>
              <a:cs typeface="Arial" panose="020B0604020202020204"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(701) 526</a:t>
            </a:r>
            <a:r>
              <a:rPr lang="en-US" sz="1200" dirty="0" smtClean="0">
                <a:solidFill>
                  <a:prstClr val="black"/>
                </a:solidFill>
                <a:latin typeface="Arial" panose="020B0604020202020204" pitchFamily="34" charset="0"/>
                <a:cs typeface="Arial" panose="020B0604020202020204" pitchFamily="34" charset="0"/>
              </a:rPr>
              <a:t> </a:t>
            </a:r>
            <a:r>
              <a:rPr lang="ru-RU" sz="1200" dirty="0" smtClean="0">
                <a:solidFill>
                  <a:prstClr val="black"/>
                </a:solidFill>
                <a:latin typeface="Arial" panose="020B0604020202020204" pitchFamily="34" charset="0"/>
                <a:cs typeface="Arial" panose="020B0604020202020204" pitchFamily="34" charset="0"/>
              </a:rPr>
              <a:t>19 99</a:t>
            </a:r>
            <a:endParaRPr lang="ru-RU" sz="1200" dirty="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4997378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624146" y="1136370"/>
            <a:ext cx="8516515" cy="5146344"/>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Region: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Almaty</a:t>
            </a:r>
            <a:endPar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a:t>
            </a:r>
            <a:r>
              <a:rPr kumimoji="0" lang="ru-RU"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a:t>
            </a:r>
            <a:r>
              <a:rPr kumimoji="0" lang="en-US" sz="12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gro</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-industrial complex</a:t>
            </a:r>
            <a:endPar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Company name</a:t>
            </a:r>
            <a:r>
              <a:rPr kumimoji="0" lang="ru-RU"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Green House Almaty» LLP (BRB APK</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description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The project involves the expansion of production capacities and the construction of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greenhouse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on the territory of the Industrial Zone of Almaty in order to create an effective integrated business for growing vegetables and selling them on the market in Almaty, as well as the production of high-quality, competitive products using advanced proven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technologies,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supply and distribution for the development of the subsequent potential of the country in vegetable growing.</a:t>
            </a:r>
            <a:r>
              <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There is a greenhouse on a plot of 12 hectares with a capacity of 5,800 tons per year of vegetable products. Raw materials (seeds and fertilizer) were purchased from Europe and Kazakhstan. Key advantages: the presence of an existing greenhouse, the availability of own funds in the amount of 9-10 million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p>
          <a:p>
            <a:pPr marL="171450" lvl="0" indent="-171450" algn="l">
              <a:lnSpc>
                <a:spcPct val="150000"/>
              </a:lnSpc>
              <a:spcBef>
                <a:spcPts val="0"/>
              </a:spcBef>
              <a:buFont typeface="Wingdings" panose="05000000000000000000" pitchFamily="2" charset="2"/>
              <a:buChar char="Ø"/>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cost</a:t>
            </a:r>
            <a:r>
              <a:rPr kumimoji="0" lang="ru-RU"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lang="en-US" sz="1200" dirty="0" smtClean="0">
                <a:solidFill>
                  <a:prstClr val="black"/>
                </a:solidFill>
                <a:latin typeface="Arial" panose="020B0604020202020204" pitchFamily="34" charset="0"/>
                <a:cs typeface="Arial" panose="020B0604020202020204" pitchFamily="34" charset="0"/>
              </a:rPr>
              <a:t>$</a:t>
            </a:r>
            <a:r>
              <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23,6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million </a:t>
            </a:r>
            <a:r>
              <a:rPr lang="en-US" sz="1200" dirty="0" smtClean="0">
                <a:solidFill>
                  <a:prstClr val="black"/>
                </a:solidFill>
                <a:latin typeface="Arial" panose="020B0604020202020204" pitchFamily="34" charset="0"/>
                <a:cs typeface="Arial" panose="020B0604020202020204" pitchFamily="34" charset="0"/>
              </a:rPr>
              <a:t>USD</a:t>
            </a:r>
            <a:endPar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a:t>
            </a: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capacity</a:t>
            </a:r>
            <a:r>
              <a:rPr kumimoji="0" lang="ru-RU"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5 800 tons per year of vegetable production</a:t>
            </a:r>
            <a:endPar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Workplaces</a:t>
            </a:r>
            <a:r>
              <a:rPr kumimoji="0" lang="ru-RU"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105</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Competitive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advantages or uniqueness of the </a:t>
            </a: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a:t>
            </a:r>
            <a:r>
              <a:rPr kumimoji="0" lang="ru-RU"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High quality products: storage up to two weeks, standard sizes, no pesticides and herbicides. According to technology: the service life of the greenhouse is 50+ years, the use of drip irrigation, water recirculation, convenient location with transport interchanges, optimal climatic conditions that do not require excessive costs for cooling the greenhouse whether it is in the South or heating whether it is in the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North</a:t>
            </a:r>
            <a:endParaRPr kumimoji="0" lang="kk-KZ"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Type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project </a:t>
            </a: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implementation:</a:t>
            </a:r>
            <a:r>
              <a:rPr kumimoji="0" lang="en-US" sz="12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E</a:t>
            </a:r>
            <a:r>
              <a:rPr kumimoji="0" lang="en-US" sz="12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xpansion</a:t>
            </a:r>
            <a:endPar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a:t>
            </a: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status</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 progress</a:t>
            </a:r>
            <a:endPar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GREENHOUSE COMPLEX FOR GROWING</a:t>
            </a:r>
            <a:r>
              <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VEGETABLES </a:t>
            </a: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ON PROTECTED GROUND</a:t>
            </a:r>
            <a:endParaRPr kumimoji="0" lang="ru-RU" sz="105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11" name="Рисунок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021" y="1212918"/>
            <a:ext cx="3199729" cy="2121559"/>
          </a:xfrm>
          <a:prstGeom prst="rect">
            <a:avLst/>
          </a:prstGeom>
        </p:spPr>
      </p:pic>
      <p:sp>
        <p:nvSpPr>
          <p:cNvPr id="8" name="TextBox 7"/>
          <p:cNvSpPr txBox="1"/>
          <p:nvPr/>
        </p:nvSpPr>
        <p:spPr>
          <a:xfrm>
            <a:off x="68512" y="3392963"/>
            <a:ext cx="3423336" cy="1569660"/>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 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a:t>
            </a:r>
            <a:r>
              <a:rPr lang="ru-RU" sz="1200" dirty="0">
                <a:solidFill>
                  <a:prstClr val="black"/>
                </a:solidFill>
                <a:latin typeface="Arial" pitchFamily="34" charset="0"/>
                <a:cs typeface="Arial" pitchFamily="34" charset="0"/>
              </a:rPr>
              <a:t> </a:t>
            </a:r>
            <a:r>
              <a:rPr lang="en-US" sz="1200" dirty="0">
                <a:solidFill>
                  <a:prstClr val="black"/>
                </a:solidFill>
                <a:latin typeface="Arial" pitchFamily="34" charset="0"/>
                <a:cs typeface="Arial" pitchFamily="34" charset="0"/>
              </a:rPr>
              <a:t>director</a:t>
            </a:r>
            <a:r>
              <a:rPr lang="ru-RU" sz="1200" dirty="0">
                <a:solidFill>
                  <a:prstClr val="black"/>
                </a:solidFill>
                <a:latin typeface="Arial" pitchFamily="34" charset="0"/>
                <a:cs typeface="Arial" pitchFamily="34" charset="0"/>
              </a:rPr>
              <a:t> </a:t>
            </a:r>
          </a:p>
          <a:p>
            <a:pPr lvl="0" algn="ctr"/>
            <a:r>
              <a:rPr lang="en-US" sz="1200" b="1" dirty="0" err="1" smtClean="0">
                <a:solidFill>
                  <a:prstClr val="black"/>
                </a:solidFill>
                <a:latin typeface="Arial" panose="020B0604020202020204" pitchFamily="34" charset="0"/>
                <a:cs typeface="Arial" panose="020B0604020202020204" pitchFamily="34" charset="0"/>
              </a:rPr>
              <a:t>Mandibayev</a:t>
            </a:r>
            <a:r>
              <a:rPr lang="en-US" sz="1200" b="1" dirty="0" smtClean="0">
                <a:solidFill>
                  <a:prstClr val="black"/>
                </a:solidFill>
                <a:latin typeface="Arial" panose="020B0604020202020204" pitchFamily="34" charset="0"/>
                <a:cs typeface="Arial" panose="020B0604020202020204" pitchFamily="34" charset="0"/>
              </a:rPr>
              <a:t> </a:t>
            </a:r>
            <a:r>
              <a:rPr lang="en-US" sz="1200" b="1" dirty="0" err="1" smtClean="0">
                <a:solidFill>
                  <a:prstClr val="black"/>
                </a:solidFill>
                <a:latin typeface="Arial" panose="020B0604020202020204" pitchFamily="34" charset="0"/>
                <a:cs typeface="Arial" panose="020B0604020202020204" pitchFamily="34" charset="0"/>
              </a:rPr>
              <a:t>Berikbol</a:t>
            </a:r>
            <a:endParaRPr lang="en-US" sz="1200" b="1" dirty="0" smtClean="0">
              <a:solidFill>
                <a:prstClr val="black"/>
              </a:solidFill>
              <a:latin typeface="Arial" panose="020B0604020202020204" pitchFamily="34" charset="0"/>
              <a:cs typeface="Arial" panose="020B0604020202020204"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(747) 333</a:t>
            </a:r>
            <a:r>
              <a:rPr lang="en-US" sz="1200" dirty="0" smtClean="0">
                <a:solidFill>
                  <a:prstClr val="black"/>
                </a:solidFill>
                <a:latin typeface="Arial" panose="020B0604020202020204" pitchFamily="34" charset="0"/>
                <a:cs typeface="Arial" panose="020B0604020202020204" pitchFamily="34" charset="0"/>
              </a:rPr>
              <a:t> </a:t>
            </a:r>
            <a:r>
              <a:rPr lang="ru-RU" sz="1200" dirty="0" smtClean="0">
                <a:solidFill>
                  <a:prstClr val="black"/>
                </a:solidFill>
                <a:latin typeface="Arial" panose="020B0604020202020204" pitchFamily="34" charset="0"/>
                <a:cs typeface="Arial" panose="020B0604020202020204" pitchFamily="34" charset="0"/>
              </a:rPr>
              <a:t>92 37</a:t>
            </a:r>
            <a:endParaRPr lang="ru-RU" sz="1200" dirty="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8453304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15"/>
          <p:cNvSpPr txBox="1">
            <a:spLocks/>
          </p:cNvSpPr>
          <p:nvPr/>
        </p:nvSpPr>
        <p:spPr>
          <a:xfrm>
            <a:off x="3468049" y="1034185"/>
            <a:ext cx="8672612" cy="5677515"/>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Region: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Almaty region</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Industry: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agro-industrial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complex</a:t>
            </a:r>
            <a:endPar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Company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name: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«DOC»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LLP</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description :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breeding and processing of ostrich meat</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cost: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30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millions of US dollars</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Output </a:t>
            </a: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Products:</a:t>
            </a:r>
            <a:endParaRPr kumimoji="0" lang="ru-RU"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Ostrich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meat processing (~ 50 thousand heads) - 2 thousand tons / year;</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Production of </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melange</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and dry egg powder - 500 tons / year;</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Ostrich oil (fat) production - 250 thousand liters / year;</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Dressing of genuine ostrich leather - 50 thousand m2 / year;</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Production of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bone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meal for feed - 1 thousand tons / year</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 </a:t>
            </a: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capacity: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50 thousand goals</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Workplaces: </a:t>
            </a:r>
            <a:r>
              <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50-150</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Competitive advantages or uniqueness of the project</a:t>
            </a:r>
            <a:r>
              <a:rPr kumimoji="0" lang="en-US"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2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Availability of own financial participation in the project in the amount of 20</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Convenient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logistic location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near </a:t>
            </a:r>
            <a:r>
              <a:rPr kumimoji="0" lang="en-US" sz="12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Kapshagai</a:t>
            </a:r>
            <a:r>
              <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city (60km from Almaty city),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which satisfies the biological characteristics of birds, as well as technological and sanitary conditions.</a:t>
            </a:r>
          </a:p>
          <a:p>
            <a:pPr marL="171450" marR="0" lvl="0" indent="-1714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Access to engineering infrastructure, including gas</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Type of project implementation</a:t>
            </a:r>
            <a:r>
              <a:rPr kumimoji="0" lang="ru-RU"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New</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2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status: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 agreement was reached with KLEIN KAROO INTERNATIONAL LTD (South Africa) on the participation in the project by technology</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 </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search for an </a:t>
            </a:r>
            <a:r>
              <a:rPr kumimoji="0" lang="en-US"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investor</a:t>
            </a:r>
            <a:r>
              <a:rPr kumimoji="0" lang="ru-RU" sz="12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endParaRPr kumimoji="0" lang="ru-RU"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Прямоугольник 5"/>
          <p:cNvSpPr>
            <a:spLocks noChangeArrowheads="1"/>
          </p:cNvSpPr>
          <p:nvPr/>
        </p:nvSpPr>
        <p:spPr bwMode="auto">
          <a:xfrm>
            <a:off x="0" y="0"/>
            <a:ext cx="12192000" cy="904863"/>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ea typeface="+mn-ea"/>
              </a:rPr>
              <a:t>INDUSTRIAL BREEDING OF OSTRICHES AND PROCESSING </a:t>
            </a:r>
          </a:p>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ea typeface="+mn-ea"/>
              </a:rPr>
              <a:t>OF OSTRICH MEAT</a:t>
            </a: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793188"/>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Рисунок 7"/>
          <p:cNvPicPr>
            <a:picLocks noChangeAspect="1"/>
          </p:cNvPicPr>
          <p:nvPr/>
        </p:nvPicPr>
        <p:blipFill>
          <a:blip r:embed="rId3"/>
          <a:stretch>
            <a:fillRect/>
          </a:stretch>
        </p:blipFill>
        <p:spPr>
          <a:xfrm>
            <a:off x="323359" y="1182729"/>
            <a:ext cx="2926856" cy="2189018"/>
          </a:xfrm>
          <a:prstGeom prst="rect">
            <a:avLst/>
          </a:prstGeom>
        </p:spPr>
      </p:pic>
      <p:sp>
        <p:nvSpPr>
          <p:cNvPr id="10" name="TextBox 9"/>
          <p:cNvSpPr txBox="1"/>
          <p:nvPr/>
        </p:nvSpPr>
        <p:spPr>
          <a:xfrm>
            <a:off x="99325" y="3366654"/>
            <a:ext cx="3423336" cy="1569660"/>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 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a:t>
            </a:r>
            <a:r>
              <a:rPr lang="ru-RU" sz="1200" dirty="0">
                <a:solidFill>
                  <a:prstClr val="black"/>
                </a:solidFill>
                <a:latin typeface="Arial" pitchFamily="34" charset="0"/>
                <a:cs typeface="Arial" pitchFamily="34" charset="0"/>
              </a:rPr>
              <a:t> </a:t>
            </a:r>
            <a:r>
              <a:rPr lang="en-US" sz="1200" dirty="0">
                <a:solidFill>
                  <a:prstClr val="black"/>
                </a:solidFill>
                <a:latin typeface="Arial" pitchFamily="34" charset="0"/>
                <a:cs typeface="Arial" pitchFamily="34" charset="0"/>
              </a:rPr>
              <a:t>director</a:t>
            </a:r>
            <a:r>
              <a:rPr lang="ru-RU" sz="1200" dirty="0">
                <a:solidFill>
                  <a:prstClr val="black"/>
                </a:solidFill>
                <a:latin typeface="Arial" pitchFamily="34" charset="0"/>
                <a:cs typeface="Arial" pitchFamily="34" charset="0"/>
              </a:rPr>
              <a:t> </a:t>
            </a:r>
          </a:p>
          <a:p>
            <a:pPr lvl="0" algn="ctr"/>
            <a:r>
              <a:rPr lang="en-US" sz="1200" b="1" dirty="0" err="1">
                <a:solidFill>
                  <a:prstClr val="black"/>
                </a:solidFill>
                <a:latin typeface="Arial" panose="020B0604020202020204" pitchFamily="34" charset="0"/>
                <a:cs typeface="Arial" panose="020B0604020202020204" pitchFamily="34" charset="0"/>
              </a:rPr>
              <a:t>Ovsyannikova</a:t>
            </a:r>
            <a:r>
              <a:rPr lang="en-US" sz="1200" b="1" dirty="0">
                <a:solidFill>
                  <a:prstClr val="black"/>
                </a:solidFill>
                <a:latin typeface="Arial" panose="020B0604020202020204" pitchFamily="34" charset="0"/>
                <a:cs typeface="Arial" panose="020B0604020202020204" pitchFamily="34" charset="0"/>
              </a:rPr>
              <a:t> </a:t>
            </a:r>
            <a:r>
              <a:rPr lang="en-US" sz="1200" b="1" dirty="0" smtClean="0">
                <a:solidFill>
                  <a:prstClr val="black"/>
                </a:solidFill>
                <a:latin typeface="Arial" panose="020B0604020202020204" pitchFamily="34" charset="0"/>
                <a:cs typeface="Arial" panose="020B0604020202020204" pitchFamily="34" charset="0"/>
              </a:rPr>
              <a:t>Daria</a:t>
            </a:r>
          </a:p>
          <a:p>
            <a:pPr lvl="0" algn="ctr"/>
            <a:r>
              <a:rPr lang="ru-RU" sz="1200" dirty="0" smtClean="0">
                <a:solidFill>
                  <a:prstClr val="black"/>
                </a:solidFill>
                <a:latin typeface="Arial" panose="020B0604020202020204" pitchFamily="34" charset="0"/>
                <a:cs typeface="Arial" panose="020B0604020202020204" pitchFamily="34" charset="0"/>
              </a:rPr>
              <a:t>8 (707) 990</a:t>
            </a:r>
            <a:r>
              <a:rPr lang="en-US" sz="1200" dirty="0" smtClean="0">
                <a:solidFill>
                  <a:prstClr val="black"/>
                </a:solidFill>
                <a:latin typeface="Arial" panose="020B0604020202020204" pitchFamily="34" charset="0"/>
                <a:cs typeface="Arial" panose="020B0604020202020204" pitchFamily="34" charset="0"/>
              </a:rPr>
              <a:t> </a:t>
            </a:r>
            <a:r>
              <a:rPr lang="ru-RU" sz="1200" dirty="0" smtClean="0">
                <a:solidFill>
                  <a:prstClr val="black"/>
                </a:solidFill>
                <a:latin typeface="Arial" panose="020B0604020202020204" pitchFamily="34" charset="0"/>
                <a:cs typeface="Arial" panose="020B0604020202020204" pitchFamily="34" charset="0"/>
              </a:rPr>
              <a:t>09</a:t>
            </a:r>
            <a:r>
              <a:rPr lang="en-US" sz="1200" dirty="0" smtClean="0">
                <a:solidFill>
                  <a:prstClr val="black"/>
                </a:solidFill>
                <a:latin typeface="Arial" panose="020B0604020202020204" pitchFamily="34" charset="0"/>
                <a:cs typeface="Arial" panose="020B0604020202020204" pitchFamily="34" charset="0"/>
              </a:rPr>
              <a:t> </a:t>
            </a:r>
            <a:r>
              <a:rPr lang="ru-RU" sz="1200" dirty="0" smtClean="0">
                <a:solidFill>
                  <a:prstClr val="black"/>
                </a:solidFill>
                <a:latin typeface="Arial" panose="020B0604020202020204" pitchFamily="34" charset="0"/>
                <a:cs typeface="Arial" panose="020B0604020202020204" pitchFamily="34" charset="0"/>
              </a:rPr>
              <a:t>88</a:t>
            </a:r>
            <a:endParaRPr lang="ru-RU" sz="1200" dirty="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1972765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a:spLocks noChangeArrowheads="1"/>
          </p:cNvSpPr>
          <p:nvPr/>
        </p:nvSpPr>
        <p:spPr bwMode="auto">
          <a:xfrm>
            <a:off x="0" y="0"/>
            <a:ext cx="12192000" cy="830997"/>
          </a:xfrm>
          <a:prstGeom prst="rect">
            <a:avLst/>
          </a:prstGeom>
          <a:solidFill>
            <a:schemeClr val="accent1">
              <a:lumMod val="40000"/>
              <a:lumOff val="60000"/>
            </a:schemeClr>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mbria" panose="02040503050406030204" pitchFamily="18" charset="0"/>
              </a:defRPr>
            </a:lvl1pPr>
            <a:lvl2pPr marL="742950" indent="-285750">
              <a:spcBef>
                <a:spcPct val="20000"/>
              </a:spcBef>
              <a:buFont typeface="Arial" panose="020B0604020202020204" pitchFamily="34" charset="0"/>
              <a:buChar char="–"/>
              <a:defRPr sz="2800">
                <a:solidFill>
                  <a:schemeClr val="tx1"/>
                </a:solidFill>
                <a:latin typeface="Cambria" panose="02040503050406030204" pitchFamily="18" charset="0"/>
              </a:defRPr>
            </a:lvl2pPr>
            <a:lvl3pPr marL="1143000" indent="-228600">
              <a:spcBef>
                <a:spcPct val="20000"/>
              </a:spcBef>
              <a:buFont typeface="Arial" panose="020B0604020202020204" pitchFamily="34" charset="0"/>
              <a:buChar char="•"/>
              <a:defRPr sz="2400">
                <a:solidFill>
                  <a:schemeClr val="tx1"/>
                </a:solidFill>
                <a:latin typeface="Cambria" panose="02040503050406030204" pitchFamily="18" charset="0"/>
              </a:defRPr>
            </a:lvl3pPr>
            <a:lvl4pPr marL="1600200" indent="-228600">
              <a:spcBef>
                <a:spcPct val="20000"/>
              </a:spcBef>
              <a:buFont typeface="Arial" panose="020B0604020202020204" pitchFamily="34" charset="0"/>
              <a:buChar char="–"/>
              <a:defRPr sz="2000">
                <a:solidFill>
                  <a:schemeClr val="tx1"/>
                </a:solidFill>
                <a:latin typeface="Cambria" panose="02040503050406030204" pitchFamily="18" charset="0"/>
              </a:defRPr>
            </a:lvl4pPr>
            <a:lvl5pPr marL="2057400" indent="-228600">
              <a:spcBef>
                <a:spcPct val="20000"/>
              </a:spcBef>
              <a:buFont typeface="Arial" panose="020B0604020202020204" pitchFamily="34" charset="0"/>
              <a:buChar char="»"/>
              <a:defRPr sz="2000">
                <a:solidFill>
                  <a:schemeClr val="tx1"/>
                </a:solidFill>
                <a:latin typeface="Cambria" panose="02040503050406030204" pitchFamily="18"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mbria" panose="02040503050406030204" pitchFamily="18" charset="0"/>
              </a:defRPr>
            </a:lvl9pPr>
          </a:lstStyle>
          <a:p>
            <a:pPr marL="0" marR="0" lvl="0" indent="0" algn="ctr" defTabSz="957816"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rPr>
              <a:t>PRODUCTION OF PAPER PRODUCTS FOR SANITARY PURPOSES</a:t>
            </a: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ru-RU" sz="2400" b="1" i="0" u="none" strike="noStrike" kern="1200" cap="none" spc="0" normalizeH="0" baseline="0" noProof="0" dirty="0" smtClean="0">
              <a:ln>
                <a:noFill/>
              </a:ln>
              <a:solidFill>
                <a:prstClr val="black"/>
              </a:solidFill>
              <a:effectLst/>
              <a:uLnTx/>
              <a:uFillTx/>
              <a:latin typeface="Arial" panose="020B0604020202020204" pitchFamily="34" charset="0"/>
              <a:cs typeface="Arial" panose="020B0604020202020204" pitchFamily="34" charset="0"/>
            </a:endParaRPr>
          </a:p>
        </p:txBody>
      </p:sp>
      <p:pic>
        <p:nvPicPr>
          <p:cNvPr id="7" name="Picture 5" descr="C:\Users\admin\Desktop\LOGO.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12" y="6315909"/>
            <a:ext cx="2472876" cy="49512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Прямая соединительная линия 8"/>
          <p:cNvCxnSpPr/>
          <p:nvPr/>
        </p:nvCxnSpPr>
        <p:spPr>
          <a:xfrm flipV="1">
            <a:off x="2787052" y="6590769"/>
            <a:ext cx="9353609" cy="1"/>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8" name="Picture 2" descr="Image result for производство бумажной продукции"/>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088" y="1023739"/>
            <a:ext cx="3078295" cy="2137705"/>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10" name="Прямоугольник 15"/>
          <p:cNvSpPr txBox="1">
            <a:spLocks/>
          </p:cNvSpPr>
          <p:nvPr/>
        </p:nvSpPr>
        <p:spPr>
          <a:xfrm>
            <a:off x="3547387" y="950787"/>
            <a:ext cx="8436796" cy="5365122"/>
          </a:xfrm>
          <a:custGeom>
            <a:avLst/>
            <a:gdLst>
              <a:gd name="f0" fmla="val 0"/>
              <a:gd name="f1" fmla="val 21600"/>
            </a:gdLst>
            <a:ahLst/>
            <a:cxnLst>
              <a:cxn ang="3cd4">
                <a:pos x="hc" y="t"/>
              </a:cxn>
              <a:cxn ang="0">
                <a:pos x="r" y="vc"/>
              </a:cxn>
              <a:cxn ang="cd4">
                <a:pos x="hc" y="b"/>
              </a:cxn>
              <a:cxn ang="cd2">
                <a:pos x="l" y="vc"/>
              </a:cxn>
            </a:cxnLst>
            <a:rect l="l" t="t" r="r" b="b"/>
            <a:pathLst>
              <a:path w="21600" h="21600">
                <a:moveTo>
                  <a:pt x="f0" y="f0"/>
                </a:moveTo>
                <a:lnTo>
                  <a:pt x="f1" y="f0"/>
                </a:lnTo>
                <a:lnTo>
                  <a:pt x="f1" y="f1"/>
                </a:lnTo>
                <a:lnTo>
                  <a:pt x="f0" y="f1"/>
                </a:lnTo>
                <a:lnTo>
                  <a:pt x="f0" y="f0"/>
                </a:lnTo>
                <a:close/>
              </a:path>
            </a:pathLst>
          </a:custGeom>
          <a:noFill/>
          <a:ln>
            <a:noFill/>
            <a:prstDash val="solid"/>
          </a:ln>
        </p:spPr>
        <p:txBody>
          <a:bodyPr vert="horz" wrap="square" lIns="99250" tIns="49625" rIns="99250" bIns="49625" rtlCol="0" compatLnSpc="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Region: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North-Kazakhstan Region</a:t>
            </a:r>
            <a:endParaRPr kumimoji="0" lang="kk-KZ"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Industry: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Processing industry</a:t>
            </a: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Company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name</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0" i="0" u="none" strike="noStrike" kern="1200" cap="none" spc="0" normalizeH="0" baseline="0" noProof="0" dirty="0" err="1" smtClean="0">
                <a:ln>
                  <a:noFill/>
                </a:ln>
                <a:solidFill>
                  <a:prstClr val="black"/>
                </a:solidFill>
                <a:effectLst/>
                <a:uLnTx/>
                <a:uFillTx/>
                <a:latin typeface="Arial" panose="020B0604020202020204" pitchFamily="34" charset="0"/>
                <a:ea typeface="+mn-ea"/>
                <a:cs typeface="Arial" panose="020B0604020202020204" pitchFamily="34" charset="0"/>
              </a:rPr>
              <a:t>Raduga</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LLP</a:t>
            </a:r>
            <a:endPar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description: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Organization of the production of paper products for sanitary purposes. A full cycle of waste paper processing to the manufacture of finished products.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The production utilizes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70% of secondary raw materials and 30% of primary raw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materials</a:t>
            </a:r>
            <a:r>
              <a:rPr kumimoji="0" lang="ru-RU"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(cellulose and straw).</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cost</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$10,53 million</a:t>
            </a:r>
            <a:r>
              <a:rPr lang="en-US" sz="1400" dirty="0" smtClean="0">
                <a:solidFill>
                  <a:prstClr val="black"/>
                </a:solidFill>
                <a:latin typeface="Arial" panose="020B0604020202020204" pitchFamily="34" charset="0"/>
                <a:cs typeface="Arial" panose="020B0604020202020204" pitchFamily="34" charset="0"/>
              </a:rPr>
              <a:t> USD</a:t>
            </a:r>
            <a:endPar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capacity</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25 tones per day or 500 tones per month</a:t>
            </a:r>
            <a:endPar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Workplaces</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30</a:t>
            </a: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Competitive advantages or uniqueness of the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project</a:t>
            </a:r>
            <a:r>
              <a:rPr kumimoji="0" lang="ru-RU"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This project is interesting as an innovative business object, accumulating new jobs, satisfying the needs of the region and the country in paper products for sanitary purposes, with export potential. An important point is the location of the project: geographical proximity to cities with a population of over one million: Astana, Omsk, Kurgan, Chelyabinsk, Tyumen, which provides convenient access to a targeted, capacious sales market and cost-effective logistics. There is no similar production in the North Kazakhstan region</a:t>
            </a:r>
            <a:endPar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Type of project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implementation</a:t>
            </a:r>
            <a:r>
              <a:rPr kumimoji="0" lang="ru-RU" sz="1400" b="1" i="1"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1400" b="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Greenfield</a:t>
            </a:r>
            <a:endParaRPr kumimoji="0" lang="ru-RU" sz="1400" b="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endParaRPr>
          </a:p>
          <a:p>
            <a:pPr marL="171450" marR="0" lvl="0" indent="-171450" algn="l" defTabSz="914400"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Project </a:t>
            </a:r>
            <a:r>
              <a:rPr kumimoji="0" lang="en-US" sz="1400" b="1"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status: </a:t>
            </a:r>
            <a:r>
              <a:rPr kumimoji="0" lang="en-US" sz="14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Business plan is ready. Local partner is looking for a financial support</a:t>
            </a:r>
          </a:p>
        </p:txBody>
      </p:sp>
      <p:sp>
        <p:nvSpPr>
          <p:cNvPr id="12" name="TextBox 11"/>
          <p:cNvSpPr txBox="1"/>
          <p:nvPr/>
        </p:nvSpPr>
        <p:spPr>
          <a:xfrm>
            <a:off x="0" y="3306446"/>
            <a:ext cx="3423336" cy="1569660"/>
          </a:xfrm>
          <a:prstGeom prst="rect">
            <a:avLst/>
          </a:prstGeom>
          <a:noFill/>
        </p:spPr>
        <p:txBody>
          <a:bodyPr wrap="square" rtlCol="0">
            <a:spAutoFit/>
          </a:bodyPr>
          <a:lstStyle/>
          <a:p>
            <a:pPr lvl="0" algn="ctr">
              <a:defRPr/>
            </a:pPr>
            <a:r>
              <a:rPr lang="en-US" sz="1200" b="1" dirty="0">
                <a:solidFill>
                  <a:prstClr val="black"/>
                </a:solidFill>
                <a:latin typeface="Arial" pitchFamily="34" charset="0"/>
                <a:cs typeface="Arial" pitchFamily="34" charset="0"/>
              </a:rPr>
              <a:t>Contacts</a:t>
            </a:r>
            <a:r>
              <a:rPr lang="ru-RU" sz="1200" b="1" dirty="0">
                <a:solidFill>
                  <a:prstClr val="black"/>
                </a:solidFill>
                <a:latin typeface="Arial" pitchFamily="34" charset="0"/>
                <a:cs typeface="Arial" pitchFamily="34" charset="0"/>
              </a:rPr>
              <a:t> </a:t>
            </a:r>
            <a:r>
              <a:rPr lang="en-US" sz="1200" b="1" dirty="0">
                <a:solidFill>
                  <a:prstClr val="black"/>
                </a:solidFill>
                <a:latin typeface="Arial" pitchFamily="34" charset="0"/>
                <a:cs typeface="Arial" pitchFamily="34" charset="0"/>
              </a:rPr>
              <a:t>of Kazakh Invest:</a:t>
            </a:r>
            <a:r>
              <a:rPr lang="en-US" sz="1200" dirty="0">
                <a:solidFill>
                  <a:prstClr val="black"/>
                </a:solidFill>
                <a:latin typeface="Arial" pitchFamily="34" charset="0"/>
                <a:cs typeface="Arial" pitchFamily="34" charset="0"/>
              </a:rPr>
              <a:t> </a:t>
            </a:r>
          </a:p>
          <a:p>
            <a:pPr lvl="0" algn="ctr">
              <a:defRPr/>
            </a:pPr>
            <a:r>
              <a:rPr lang="en-US" sz="1200" dirty="0">
                <a:solidFill>
                  <a:prstClr val="black"/>
                </a:solidFill>
                <a:latin typeface="Arial" pitchFamily="34" charset="0"/>
                <a:cs typeface="Arial" pitchFamily="34" charset="0"/>
              </a:rPr>
              <a:t>Regional</a:t>
            </a:r>
            <a:r>
              <a:rPr lang="ru-RU" sz="1200" dirty="0">
                <a:solidFill>
                  <a:prstClr val="black"/>
                </a:solidFill>
                <a:latin typeface="Arial" pitchFamily="34" charset="0"/>
                <a:cs typeface="Arial" pitchFamily="34" charset="0"/>
              </a:rPr>
              <a:t> </a:t>
            </a:r>
            <a:r>
              <a:rPr lang="en-US" sz="1200" dirty="0">
                <a:solidFill>
                  <a:prstClr val="black"/>
                </a:solidFill>
                <a:latin typeface="Arial" pitchFamily="34" charset="0"/>
                <a:cs typeface="Arial" pitchFamily="34" charset="0"/>
              </a:rPr>
              <a:t>director</a:t>
            </a:r>
            <a:r>
              <a:rPr lang="ru-RU" sz="1200" dirty="0">
                <a:solidFill>
                  <a:prstClr val="black"/>
                </a:solidFill>
                <a:latin typeface="Arial" pitchFamily="34" charset="0"/>
                <a:cs typeface="Arial" pitchFamily="34" charset="0"/>
              </a:rPr>
              <a:t> </a:t>
            </a:r>
          </a:p>
          <a:p>
            <a:pPr lvl="0" algn="ctr"/>
            <a:r>
              <a:rPr lang="en-US" sz="1200" b="1" dirty="0" err="1">
                <a:solidFill>
                  <a:prstClr val="black"/>
                </a:solidFill>
                <a:latin typeface="Arial" panose="020B0604020202020204" pitchFamily="34" charset="0"/>
                <a:cs typeface="Arial" panose="020B0604020202020204" pitchFamily="34" charset="0"/>
              </a:rPr>
              <a:t>Zhabagin</a:t>
            </a:r>
            <a:r>
              <a:rPr lang="en-US" sz="1200" b="1" dirty="0">
                <a:solidFill>
                  <a:prstClr val="black"/>
                </a:solidFill>
                <a:latin typeface="Arial" panose="020B0604020202020204" pitchFamily="34" charset="0"/>
                <a:cs typeface="Arial" panose="020B0604020202020204" pitchFamily="34" charset="0"/>
              </a:rPr>
              <a:t> </a:t>
            </a:r>
            <a:r>
              <a:rPr lang="en-US" sz="1200" b="1" dirty="0" err="1" smtClean="0">
                <a:solidFill>
                  <a:prstClr val="black"/>
                </a:solidFill>
                <a:latin typeface="Arial" panose="020B0604020202020204" pitchFamily="34" charset="0"/>
                <a:cs typeface="Arial" panose="020B0604020202020204" pitchFamily="34" charset="0"/>
              </a:rPr>
              <a:t>Muratbek</a:t>
            </a:r>
            <a:endParaRPr lang="en-US" sz="1200" b="1" dirty="0" smtClean="0">
              <a:solidFill>
                <a:prstClr val="black"/>
              </a:solidFill>
              <a:latin typeface="Arial" panose="020B0604020202020204" pitchFamily="34" charset="0"/>
              <a:cs typeface="Arial" panose="020B0604020202020204" pitchFamily="34" charset="0"/>
            </a:endParaRPr>
          </a:p>
          <a:p>
            <a:pPr lvl="0" algn="ctr"/>
            <a:r>
              <a:rPr lang="ru-RU" sz="1200" dirty="0" smtClean="0">
                <a:solidFill>
                  <a:prstClr val="black"/>
                </a:solidFill>
                <a:latin typeface="Arial" panose="020B0604020202020204" pitchFamily="34" charset="0"/>
                <a:cs typeface="Arial" panose="020B0604020202020204" pitchFamily="34" charset="0"/>
              </a:rPr>
              <a:t>8 (777) 777</a:t>
            </a:r>
            <a:r>
              <a:rPr lang="en-US" sz="1200" dirty="0" smtClean="0">
                <a:solidFill>
                  <a:prstClr val="black"/>
                </a:solidFill>
                <a:latin typeface="Arial" panose="020B0604020202020204" pitchFamily="34" charset="0"/>
                <a:cs typeface="Arial" panose="020B0604020202020204" pitchFamily="34" charset="0"/>
              </a:rPr>
              <a:t> </a:t>
            </a:r>
            <a:r>
              <a:rPr lang="ru-RU" sz="1200" dirty="0" smtClean="0">
                <a:solidFill>
                  <a:prstClr val="black"/>
                </a:solidFill>
                <a:latin typeface="Arial" panose="020B0604020202020204" pitchFamily="34" charset="0"/>
                <a:cs typeface="Arial" panose="020B0604020202020204" pitchFamily="34" charset="0"/>
              </a:rPr>
              <a:t>99</a:t>
            </a:r>
            <a:r>
              <a:rPr lang="en-US" sz="1200" dirty="0" smtClean="0">
                <a:solidFill>
                  <a:prstClr val="black"/>
                </a:solidFill>
                <a:latin typeface="Arial" panose="020B0604020202020204" pitchFamily="34" charset="0"/>
                <a:cs typeface="Arial" panose="020B0604020202020204" pitchFamily="34" charset="0"/>
              </a:rPr>
              <a:t> </a:t>
            </a:r>
            <a:r>
              <a:rPr lang="ru-RU" sz="1200" dirty="0" smtClean="0">
                <a:solidFill>
                  <a:prstClr val="black"/>
                </a:solidFill>
                <a:latin typeface="Arial" panose="020B0604020202020204" pitchFamily="34" charset="0"/>
                <a:cs typeface="Arial" panose="020B0604020202020204" pitchFamily="34" charset="0"/>
              </a:rPr>
              <a:t>91</a:t>
            </a:r>
            <a:endParaRPr lang="ru-RU" sz="1200" dirty="0">
              <a:solidFill>
                <a:prstClr val="black"/>
              </a:solidFill>
              <a:latin typeface="Arial" panose="020B0604020202020204" pitchFamily="34" charset="0"/>
              <a:cs typeface="Arial" panose="020B0604020202020204" pitchFamily="34" charset="0"/>
            </a:endParaRPr>
          </a:p>
          <a:p>
            <a:pPr lvl="0" algn="ctr"/>
            <a:r>
              <a:rPr lang="en-US" sz="1200" dirty="0">
                <a:solidFill>
                  <a:prstClr val="black"/>
                </a:solidFill>
                <a:latin typeface="Arial" pitchFamily="34" charset="0"/>
                <a:cs typeface="Arial" pitchFamily="34" charset="0"/>
              </a:rPr>
              <a:t>Director of the Department of Regional Development, Interaction and Monitoring </a:t>
            </a:r>
            <a:r>
              <a:rPr lang="en-US" sz="1200" b="1" dirty="0" err="1">
                <a:solidFill>
                  <a:prstClr val="black"/>
                </a:solidFill>
                <a:latin typeface="Arial" pitchFamily="34" charset="0"/>
                <a:cs typeface="Arial" pitchFamily="34" charset="0"/>
              </a:rPr>
              <a:t>Akhmetov</a:t>
            </a:r>
            <a:r>
              <a:rPr lang="en-US" sz="1200" b="1" dirty="0">
                <a:solidFill>
                  <a:prstClr val="black"/>
                </a:solidFill>
                <a:latin typeface="Arial" pitchFamily="34" charset="0"/>
                <a:cs typeface="Arial" pitchFamily="34" charset="0"/>
              </a:rPr>
              <a:t> </a:t>
            </a:r>
            <a:r>
              <a:rPr lang="en-US" sz="1200" b="1" dirty="0" err="1">
                <a:solidFill>
                  <a:prstClr val="black"/>
                </a:solidFill>
                <a:latin typeface="Arial" pitchFamily="34" charset="0"/>
                <a:cs typeface="Arial" pitchFamily="34" charset="0"/>
              </a:rPr>
              <a:t>Nurlan</a:t>
            </a:r>
            <a:endParaRPr lang="en-US" sz="1200" b="1" dirty="0">
              <a:solidFill>
                <a:prstClr val="black"/>
              </a:solidFill>
              <a:latin typeface="Arial" pitchFamily="34" charset="0"/>
              <a:cs typeface="Arial" pitchFamily="34" charset="0"/>
            </a:endParaRPr>
          </a:p>
          <a:p>
            <a:pPr lvl="0" algn="ctr"/>
            <a:r>
              <a:rPr lang="ru-RU" sz="1200" dirty="0">
                <a:solidFill>
                  <a:prstClr val="black"/>
                </a:solidFill>
                <a:latin typeface="Arial" pitchFamily="34" charset="0"/>
                <a:cs typeface="Arial" pitchFamily="34" charset="0"/>
              </a:rPr>
              <a:t>+7</a:t>
            </a:r>
            <a:r>
              <a:rPr lang="en-US" sz="1200" dirty="0">
                <a:solidFill>
                  <a:prstClr val="black"/>
                </a:solidFill>
                <a:latin typeface="Arial" pitchFamily="34" charset="0"/>
                <a:cs typeface="Arial" pitchFamily="34" charset="0"/>
              </a:rPr>
              <a:t> 702 359 99 56</a:t>
            </a:r>
            <a:endParaRPr lang="ru-RU" sz="1200" dirty="0">
              <a:solidFill>
                <a:prstClr val="black"/>
              </a:solidFill>
              <a:latin typeface="Arial" pitchFamily="34" charset="0"/>
              <a:cs typeface="Arial" pitchFamily="34" charset="0"/>
            </a:endParaRPr>
          </a:p>
        </p:txBody>
      </p:sp>
    </p:spTree>
    <p:extLst>
      <p:ext uri="{BB962C8B-B14F-4D97-AF65-F5344CB8AC3E}">
        <p14:creationId xmlns:p14="http://schemas.microsoft.com/office/powerpoint/2010/main" val="2610659727"/>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TotalTime>
  <Words>3444</Words>
  <Application>Microsoft Office PowerPoint</Application>
  <PresentationFormat>Широкоэкранный</PresentationFormat>
  <Paragraphs>295</Paragraphs>
  <Slides>17</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2</vt:i4>
      </vt:variant>
      <vt:variant>
        <vt:lpstr>Заголовки слайдов</vt:lpstr>
      </vt:variant>
      <vt:variant>
        <vt:i4>17</vt:i4>
      </vt:variant>
    </vt:vector>
  </HeadingPairs>
  <TitlesOfParts>
    <vt:vector size="27" baseType="lpstr">
      <vt:lpstr>Arial</vt:lpstr>
      <vt:lpstr>Calibri</vt:lpstr>
      <vt:lpstr>Calibri Light</vt:lpstr>
      <vt:lpstr>Cambria</vt:lpstr>
      <vt:lpstr>Courier New</vt:lpstr>
      <vt:lpstr>Helvetica Neue Light</vt:lpstr>
      <vt:lpstr>Times New Roman</vt:lpstr>
      <vt:lpstr>Wingdings</vt:lpstr>
      <vt:lpstr>Тема Office</vt:lpstr>
      <vt:lpstr>2_Тема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LAdmin</dc:creator>
  <cp:lastModifiedBy>LAdmin</cp:lastModifiedBy>
  <cp:revision>65</cp:revision>
  <dcterms:created xsi:type="dcterms:W3CDTF">2020-04-21T12:42:53Z</dcterms:created>
  <dcterms:modified xsi:type="dcterms:W3CDTF">2020-04-22T07:36:34Z</dcterms:modified>
</cp:coreProperties>
</file>